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6E603B"/>
        </a:solidFill>
        <a:effectLst/>
        <a:uFillTx/>
        <a:latin typeface="Palatino"/>
        <a:ea typeface="Palatino"/>
        <a:cs typeface="Palatino"/>
        <a:sym typeface="Palatino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6E603B"/>
        </a:solidFill>
        <a:effectLst/>
        <a:uFillTx/>
        <a:latin typeface="Palatino"/>
        <a:ea typeface="Palatino"/>
        <a:cs typeface="Palatino"/>
        <a:sym typeface="Palatino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6E603B"/>
        </a:solidFill>
        <a:effectLst/>
        <a:uFillTx/>
        <a:latin typeface="Palatino"/>
        <a:ea typeface="Palatino"/>
        <a:cs typeface="Palatino"/>
        <a:sym typeface="Palatino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6E603B"/>
        </a:solidFill>
        <a:effectLst/>
        <a:uFillTx/>
        <a:latin typeface="Palatino"/>
        <a:ea typeface="Palatino"/>
        <a:cs typeface="Palatino"/>
        <a:sym typeface="Palatino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6E603B"/>
        </a:solidFill>
        <a:effectLst/>
        <a:uFillTx/>
        <a:latin typeface="Palatino"/>
        <a:ea typeface="Palatino"/>
        <a:cs typeface="Palatino"/>
        <a:sym typeface="Palatino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6E603B"/>
        </a:solidFill>
        <a:effectLst/>
        <a:uFillTx/>
        <a:latin typeface="Palatino"/>
        <a:ea typeface="Palatino"/>
        <a:cs typeface="Palatino"/>
        <a:sym typeface="Palatino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6E603B"/>
        </a:solidFill>
        <a:effectLst/>
        <a:uFillTx/>
        <a:latin typeface="Palatino"/>
        <a:ea typeface="Palatino"/>
        <a:cs typeface="Palatino"/>
        <a:sym typeface="Palatino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6E603B"/>
        </a:solidFill>
        <a:effectLst/>
        <a:uFillTx/>
        <a:latin typeface="Palatino"/>
        <a:ea typeface="Palatino"/>
        <a:cs typeface="Palatino"/>
        <a:sym typeface="Palatino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6E603B"/>
        </a:solidFill>
        <a:effectLst/>
        <a:uFillTx/>
        <a:latin typeface="Palatino"/>
        <a:ea typeface="Palatino"/>
        <a:cs typeface="Palatino"/>
        <a:sym typeface="Palatino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93741C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DE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93741C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254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DE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B854B">
                  <a:alpha val="56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9B854B">
                  <a:alpha val="56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9B854B">
                  <a:alpha val="5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C9833">
              <a:alpha val="8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12700" cap="flat">
              <a:solidFill>
                <a:srgbClr val="9B854B">
                  <a:alpha val="56000"/>
                </a:srgbClr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B854B">
                  <a:alpha val="56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9B854B">
                  <a:alpha val="56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9B854B">
                  <a:alpha val="5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6BAA9">
              <a:alpha val="31000"/>
            </a:srgbClr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9B854B">
                  <a:alpha val="56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9B854B">
                  <a:alpha val="56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9B854B">
                  <a:alpha val="5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B854B">
                  <a:alpha val="1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9B854B">
                  <a:alpha val="1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9B854B">
                  <a:alpha val="1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FFFD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blipFill rotWithShape="1">
            <a:blip xmlns:r="http://schemas.openxmlformats.org/officeDocument/2006/relationships" r:embed="rId1"/>
            <a:srcRect/>
            <a:tile tx="0" ty="0" sx="100000" sy="100000" flip="none" algn="tl"/>
          </a:blip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DE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DE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D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D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53B32">
                  <a:alpha val="51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653B32">
                  <a:alpha val="51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653B32">
                  <a:alpha val="51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1C6B8">
              <a:alpha val="31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12700" cap="flat">
              <a:solidFill>
                <a:srgbClr val="653B32">
                  <a:alpha val="51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53B32">
                  <a:alpha val="51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53B32">
                  <a:alpha val="51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653B32">
                  <a:alpha val="51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653B32">
                  <a:alpha val="51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653B32">
                  <a:alpha val="51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D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53B32">
                  <a:alpha val="51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53B32">
                  <a:alpha val="51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53B32">
                  <a:alpha val="51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D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53B32">
                  <a:alpha val="51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53B32">
                  <a:alpha val="51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53B32">
                  <a:alpha val="51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6BAA9">
              <a:alpha val="31000"/>
            </a:srgbClr>
          </a:solidFill>
        </a:fill>
      </a:tcStyle>
    </a:wholeTbl>
    <a:band2H>
      <a:tcTxStyle/>
      <a:tcStyle>
        <a:tcBdr/>
        <a:fill>
          <a:solidFill>
            <a:srgbClr val="C6BAA9">
              <a:alpha val="31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0" cap="flat">
              <a:noFill/>
              <a:miter lim="400000"/>
            </a:ln>
          </a:left>
          <a:right>
            <a:ln w="12700" cap="flat">
              <a:solidFill>
                <a:srgbClr val="797B80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797C80">
                  <a:alpha val="80000"/>
                </a:srgbClr>
              </a:solidFill>
              <a:prstDash val="solid"/>
              <a:miter lim="400000"/>
            </a:ln>
          </a:insideV>
        </a:tcBdr>
        <a:fill>
          <a:solidFill>
            <a:srgbClr val="C6BAA9">
              <a:alpha val="31000"/>
            </a:srgbClr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D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97B80">
                  <a:alpha val="80000"/>
                </a:srgbClr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797B80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D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solidFill>
                <a:srgbClr val="797B80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7B80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A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A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A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0" cap="flat">
              <a:noFill/>
              <a:miter lim="400000"/>
            </a:ln>
          </a:left>
          <a:right>
            <a:ln w="12700" cap="flat">
              <a:solidFill>
                <a:srgbClr val="5C5A52"/>
              </a:solidFill>
              <a:prstDash val="solid"/>
              <a:miter lim="400000"/>
            </a:ln>
          </a:right>
          <a:top>
            <a:ln w="12700" cap="flat">
              <a:solidFill>
                <a:srgbClr val="5C5A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A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A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C5A5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A52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5C5A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solidFill>
                <a:srgbClr val="5C5A52"/>
              </a:solidFill>
              <a:prstDash val="solid"/>
              <a:miter lim="400000"/>
            </a:ln>
          </a:bottom>
          <a:insideH>
            <a:ln w="12700" cap="flat">
              <a:solidFill>
                <a:srgbClr val="5C5A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0"/>
    <p:restoredTop sz="94666"/>
  </p:normalViewPr>
  <p:slideViewPr>
    <p:cSldViewPr snapToGrid="0" snapToObjects="1">
      <p:cViewPr varScale="1">
        <p:scale>
          <a:sx n="72" d="100"/>
          <a:sy n="72" d="100"/>
        </p:scale>
        <p:origin x="12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_rels/tableStyles.xml.rels><?xml version="1.0" encoding="UTF-8" standalone="yes"?>
<Relationships xmlns="http://schemas.openxmlformats.org/package/2006/relationships"><Relationship Id="rId1" Type="http://schemas.openxmlformats.org/officeDocument/2006/relationships/image" Target="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4" name="Shape 12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624106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Relationship Id="rId3" Type="http://schemas.openxmlformats.org/officeDocument/2006/relationships/hyperlink" Target="https://segmentfault.com/a/1190000005908366" TargetMode="Externa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Relationship Id="rId3" Type="http://schemas.openxmlformats.org/officeDocument/2006/relationships/hyperlink" Target="https://segmentfault.com/a/1190000005908366" TargetMode="Externa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Relationship Id="rId3" Type="http://schemas.openxmlformats.org/officeDocument/2006/relationships/hyperlink" Target="https://zhuanlan.zhihu.com/p/25706933" TargetMode="Externa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Relationship Id="rId3" Type="http://schemas.openxmlformats.org/officeDocument/2006/relationships/hyperlink" Target="https://zhuanlan.zhihu.com/p/25706933" TargetMode="Externa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Relationship Id="rId3" Type="http://schemas.openxmlformats.org/officeDocument/2006/relationships/hyperlink" Target="https://zhuanlan.zhihu.com/p/25706933" TargetMode="Externa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Relationship Id="rId3" Type="http://schemas.openxmlformats.org/officeDocument/2006/relationships/hyperlink" Target="https://zhuanlan.zhihu.com/p/25706933" TargetMode="Externa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Relationship Id="rId3" Type="http://schemas.openxmlformats.org/officeDocument/2006/relationships/hyperlink" Target="http://www.jianshu.com/p/2cb3eb9604ca" TargetMode="Externa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Relationship Id="rId3" Type="http://schemas.openxmlformats.org/officeDocument/2006/relationships/hyperlink" Target="http://www.jianshu.com/p/2cb3eb9604ca" TargetMode="Externa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Relationship Id="rId3" Type="http://schemas.openxmlformats.org/officeDocument/2006/relationships/hyperlink" Target="http://www.infoq.com/cn/articles/react-native-performance-tuning" TargetMode="Externa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Relationship Id="rId3" Type="http://schemas.openxmlformats.org/officeDocument/2006/relationships/hyperlink" Target="http://www.infoq.com/cn/articles/react-native-performance-tuning" TargetMode="Externa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Relationship Id="rId3" Type="http://schemas.openxmlformats.org/officeDocument/2006/relationships/hyperlink" Target="http://www.infoq.com/cn/articles/react-native-performance-tuning" TargetMode="Externa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Relationship Id="rId3" Type="http://schemas.openxmlformats.org/officeDocument/2006/relationships/hyperlink" Target="http://www.infoq.com/cn/articles/react-native-performance-tuning" TargetMode="Externa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Relationship Id="rId3" Type="http://schemas.openxmlformats.org/officeDocument/2006/relationships/hyperlink" Target="http://www.infoq.com/cn/articles/react-native-performance-tuning" TargetMode="Externa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Relationship Id="rId3" Type="http://schemas.openxmlformats.org/officeDocument/2006/relationships/hyperlink" Target="https://segmentfault.com/a/1190000005908366" TargetMode="Externa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u="sng">
                <a:hlinkClick r:id="rId3"/>
              </a:rPr>
              <a:t>https://segmentfault.com/a/1190000005908366</a:t>
            </a:r>
          </a:p>
          <a:p>
            <a:r>
              <a:t>http://techshow.ctrip.com/wp-content/uploads/2016/11/%E6%90%BA%E7%A8%8B%E6%98%AF%E5%A6%82%E4%BD%95%E5%8E%BB%E5%81%9AReact-Native%E4%BC%98%E5%8C%96%E7%9A%84-%E8%B5%B5%E8%BE%9B%E8%B4%B5.pdf</a:t>
            </a:r>
          </a:p>
        </p:txBody>
      </p:sp>
    </p:spTree>
    <p:extLst>
      <p:ext uri="{BB962C8B-B14F-4D97-AF65-F5344CB8AC3E}">
        <p14:creationId xmlns:p14="http://schemas.microsoft.com/office/powerpoint/2010/main" val="17100625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3" name="Shape 2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不等于 ‘write once, run anywhere’: 平台差异性，原生组件</a:t>
            </a:r>
          </a:p>
          <a:p>
            <a:pPr>
              <a:defRPr sz="1200"/>
            </a:pPr>
            <a:r>
              <a:t>多端融合 PC, 移动页面， iOS, Android，往往意味着有一部分组件根据环境进行适配</a:t>
            </a:r>
          </a:p>
          <a:p>
            <a:pPr>
              <a:defRPr sz="1200"/>
            </a:pPr>
            <a:r>
              <a:t>意义在于：我们可以使用JS/React一种技术在任何环境下进行开发，通过虚拟DOM，屏蔽了我们对平台技术的关注。</a:t>
            </a:r>
          </a:p>
          <a:p>
            <a:pPr>
              <a:defRPr sz="1200"/>
            </a:pPr>
            <a:endParaRPr/>
          </a:p>
          <a:p>
            <a:pPr>
              <a:defRPr sz="1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1601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1" name="Shape 29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https://github.com/jabez128/jabez128.github.io/issues/1</a:t>
            </a:r>
          </a:p>
          <a:p>
            <a:pPr>
              <a:defRPr sz="1200"/>
            </a:pPr>
            <a:endParaRPr/>
          </a:p>
          <a:p>
            <a:pPr>
              <a:defRPr sz="1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3180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1" name="Shape 3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在WEB页面中，我们可以通过CSS动画，比如transition, transform, animation以及各种动画库来轻松实现动画效果，到了react native，这一切都变得不可行。好在react native给我们提供了动画方案，</a:t>
            </a:r>
          </a:p>
          <a:p>
            <a:pPr>
              <a:defRPr sz="1200"/>
            </a:pPr>
            <a:endParaRPr/>
          </a:p>
          <a:p>
            <a:pPr>
              <a:defRPr sz="1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5720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3" name="Shape 3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参考 http://www.lcode.org/react-native%E8%BF%9B%E9%98%B6%E4%B9%8Banimated%E5%8A%A8%E7%94%BB%E5%BA%93%E8%AF%A6%E8%A7%A3-%E5%9F%BA%E7%A1%80%E7%AF%8764/</a:t>
            </a:r>
          </a:p>
          <a:p>
            <a:pPr>
              <a:defRPr sz="1200"/>
            </a:pPr>
            <a:endParaRPr/>
          </a:p>
          <a:p>
            <a:pPr>
              <a:defRPr sz="1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875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8" name="Shape 3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在WEB页面中，我们可以通过CSS动画，比如transition, transform, animation以及各种动画库来轻松实现动画效果，到了react native，这一切都变得不可行。好在react native给我们提供了动画方案，</a:t>
            </a:r>
          </a:p>
          <a:p>
            <a:pPr>
              <a:defRPr sz="1200"/>
            </a:pPr>
            <a:endParaRPr/>
          </a:p>
          <a:p>
            <a:pPr>
              <a:defRPr sz="1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27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4" name="Shape 3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http://www.lcode.org/react-native-api%E6%A8%A1%E5%9D%97%E4%B9%8Blayoutanimation%E5%B8%83%E5%B1%80%E5%8A%A8%E7%94%BB%E8%AF%A6%E8%A7%A3-androidios%E9%80%9A%E7%94%A862/</a:t>
            </a:r>
          </a:p>
          <a:p>
            <a:pPr>
              <a:defRPr sz="1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8975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9" name="Shape 3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http://www.lcode.org/react-native-api%E6%A8%A1%E5%9D%97%E4%B9%8Blayoutanimation%E5%B8%83%E5%B1%80%E5%8A%A8%E7%94%BB%E8%AF%A6%E8%A7%A3-androidios%E9%80%9A%E7%94%A862/</a:t>
            </a:r>
          </a:p>
          <a:p>
            <a:pPr>
              <a:defRPr sz="1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5136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2" name="Shape 3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http://www.lcode.org/react-native-api%E6%A8%A1%E5%9D%97%E4%B9%8Basyncstorage%E6%8C%81%E4%B9%85%E5%8C%96%E5%AD%98%E5%82%A8%E4%BD%BF%E7%94%A8%E8%AF%A6%E8%A7%A329/</a:t>
            </a:r>
          </a:p>
          <a:p>
            <a:pPr>
              <a:defRPr sz="1200"/>
            </a:pPr>
            <a:endParaRPr/>
          </a:p>
          <a:p>
            <a:pPr>
              <a:defRPr sz="1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80662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5" name="Shape 3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http://www.lcode.org/react-native-api%E6%A8%A1%E5%9D%97%E4%B9%8Basyncstorage%E6%8C%81%E4%B9%85%E5%8C%96%E5%AD%98%E5%82%A8%E4%BD%BF%E7%94%A8%E8%AF%A6%E8%A7%A329/</a:t>
            </a:r>
          </a:p>
          <a:p>
            <a:pPr>
              <a:defRPr sz="1200"/>
            </a:pPr>
            <a:endParaRPr/>
          </a:p>
          <a:p>
            <a:pPr>
              <a:defRPr sz="1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7339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8" name="Shape 3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在WEB页面中，我们可以通过CSS动画，比如transition, transform, animation以及各种动画库来轻松实现动画效果，到了react native，这一切都变得不可行。好在react native给我们提供了动画方案，</a:t>
            </a:r>
          </a:p>
          <a:p>
            <a:pPr>
              <a:defRPr sz="1200"/>
            </a:pPr>
            <a:endParaRPr/>
          </a:p>
          <a:p>
            <a:pPr>
              <a:defRPr sz="1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4184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u="sng">
                <a:hlinkClick r:id="rId3"/>
              </a:rPr>
              <a:t>https://segmentfault.com/a/1190000005908366</a:t>
            </a:r>
          </a:p>
          <a:p>
            <a:r>
              <a:t>http://techshow.ctrip.com/wp-content/uploads/2016/11/%E6%90%BA%E7%A8%8B%E6%98%AF%E5%A6%82%E4%BD%95%E5%8E%BB%E5%81%9AReact-Native%E4%BC%98%E5%8C%96%E7%9A%84-%E8%B5%B5%E8%BE%9B%E8%B4%B5.pdf</a:t>
            </a:r>
          </a:p>
        </p:txBody>
      </p:sp>
    </p:spTree>
    <p:extLst>
      <p:ext uri="{BB962C8B-B14F-4D97-AF65-F5344CB8AC3E}">
        <p14:creationId xmlns:p14="http://schemas.microsoft.com/office/powerpoint/2010/main" val="12468065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1" name="Shape 4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在WEB页面中，我们可以通过CSS动画，比如transition, transform, animation以及各种动画库来轻松实现动画效果，到了react native，这一切都变得不可行。好在react native给我们提供了动画方案，</a:t>
            </a:r>
          </a:p>
          <a:p>
            <a:pPr>
              <a:defRPr sz="1200"/>
            </a:pPr>
            <a:endParaRPr/>
          </a:p>
          <a:p>
            <a:pPr>
              <a:defRPr sz="1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11431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5" name="Shape 4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在WEB页面中，我们可以通过CSS动画，比如transition, transform, animation以及各种动画库来轻松实现动画效果，到了react native，这一切都变得不可行。好在react native给我们提供了动画方案，</a:t>
            </a:r>
          </a:p>
          <a:p>
            <a:pPr>
              <a:defRPr sz="1200"/>
            </a:pPr>
            <a:endParaRPr/>
          </a:p>
          <a:p>
            <a:pPr>
              <a:defRPr sz="1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41948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2" name="Shape 4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https://github.com/jabez128/jabez128.github.io/issues/1</a:t>
            </a:r>
          </a:p>
          <a:p>
            <a:pPr>
              <a:defRPr sz="1200"/>
            </a:pPr>
            <a:endParaRPr/>
          </a:p>
          <a:p>
            <a:pPr>
              <a:defRPr sz="1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79952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1" name="Shape 4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https://github.com/jabez128/jabez128.github.io/issues/1</a:t>
            </a:r>
          </a:p>
          <a:p>
            <a:pPr>
              <a:defRPr sz="1200"/>
            </a:pPr>
            <a:endParaRPr/>
          </a:p>
          <a:p>
            <a:pPr>
              <a:defRPr sz="1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91215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3" name="Shape 4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https://github.com/jabez128/jabez128.github.io/issues/1</a:t>
            </a:r>
          </a:p>
          <a:p>
            <a:pPr>
              <a:defRPr sz="1200"/>
            </a:pPr>
            <a:endParaRPr/>
          </a:p>
          <a:p>
            <a:pPr>
              <a:defRPr sz="1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77374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3" name="Shape 4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放大沙发</a:t>
            </a:r>
          </a:p>
          <a:p>
            <a:pPr>
              <a:defRPr sz="1200"/>
            </a:pPr>
            <a:endParaRPr/>
          </a:p>
          <a:p>
            <a:pPr>
              <a:defRPr sz="1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7647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0" name="Shape 5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不等于 ‘write once, run anywhere’: 平台差异性，原生组件</a:t>
            </a:r>
          </a:p>
          <a:p>
            <a:pPr>
              <a:defRPr sz="1200"/>
            </a:pPr>
            <a:r>
              <a:t>多端融合 PC, 移动页面， iOS, Android，往往意味着有一部分组件根据环境进行适配</a:t>
            </a:r>
          </a:p>
          <a:p>
            <a:pPr>
              <a:defRPr sz="1200"/>
            </a:pPr>
            <a:r>
              <a:t>意义在于：我们可以使用JS/React一种技术在任何环境下进行开发，通过虚拟DOM，屏蔽了我们对平台技术的关注。</a:t>
            </a:r>
          </a:p>
          <a:p>
            <a:pPr>
              <a:defRPr sz="1200"/>
            </a:pPr>
            <a:endParaRPr/>
          </a:p>
          <a:p>
            <a:pPr>
              <a:defRPr sz="1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7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2" name="Shape 5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http://wiki.jikexueyuan.com/project/react-native/push-notification.html</a:t>
            </a:r>
          </a:p>
          <a:p>
            <a:pPr>
              <a:defRPr sz="1200"/>
            </a:pPr>
            <a:r>
              <a:t>不全面</a:t>
            </a:r>
          </a:p>
        </p:txBody>
      </p:sp>
    </p:spTree>
    <p:extLst>
      <p:ext uri="{BB962C8B-B14F-4D97-AF65-F5344CB8AC3E}">
        <p14:creationId xmlns:p14="http://schemas.microsoft.com/office/powerpoint/2010/main" val="15897562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2" name="Shape 5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1. JS调用的Native模块不存在</a:t>
            </a:r>
          </a:p>
          <a:p>
            <a:pPr>
              <a:defRPr sz="1200"/>
            </a:pPr>
            <a:r>
              <a:t>2. JS调用的Native模块函数原型不一致</a:t>
            </a:r>
          </a:p>
          <a:p>
            <a:pPr>
              <a:defRPr sz="1200"/>
            </a:pPr>
            <a:r>
              <a:t>3. JS调用Native模块时，Native模块执行的异常</a:t>
            </a:r>
          </a:p>
          <a:p>
            <a:pPr>
              <a:defRPr sz="1200"/>
            </a:pPr>
            <a:r>
              <a:t>4. Native调用的JS模块不存在</a:t>
            </a:r>
          </a:p>
          <a:p>
            <a:pPr>
              <a:defRPr sz="1200"/>
            </a:pPr>
            <a:r>
              <a:t>5. Native调用的JS模块函数原型不一致</a:t>
            </a:r>
          </a:p>
          <a:p>
            <a:pPr>
              <a:defRPr sz="1200"/>
            </a:pPr>
            <a:r>
              <a:t>6. Native调用的JS模块时，JS模块执行的异常</a:t>
            </a:r>
          </a:p>
          <a:p>
            <a:pPr>
              <a:defRPr sz="1200"/>
            </a:pPr>
            <a:r>
              <a:t>7. JS本身代码执行的异常</a:t>
            </a:r>
          </a:p>
          <a:p>
            <a:pPr>
              <a:defRPr sz="1200"/>
            </a:pPr>
            <a:r>
              <a:t>8. UI操作的异常</a:t>
            </a:r>
          </a:p>
          <a:p>
            <a:pPr>
              <a:defRPr sz="1200"/>
            </a:pPr>
            <a:endParaRPr/>
          </a:p>
          <a:p>
            <a:pPr>
              <a:defRPr sz="1200"/>
            </a:pPr>
            <a:r>
              <a:t>http://www.jianshu.com/p/28c9b10a3c34</a:t>
            </a:r>
          </a:p>
          <a:p>
            <a:pPr>
              <a:defRPr sz="1200"/>
            </a:pPr>
            <a:r>
              <a:rPr u="sng">
                <a:hlinkClick r:id="rId3"/>
              </a:rPr>
              <a:t>https://zhuanlan.zhihu.com/p/25706933</a:t>
            </a:r>
          </a:p>
        </p:txBody>
      </p:sp>
    </p:spTree>
    <p:extLst>
      <p:ext uri="{BB962C8B-B14F-4D97-AF65-F5344CB8AC3E}">
        <p14:creationId xmlns:p14="http://schemas.microsoft.com/office/powerpoint/2010/main" val="422283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5" name="Shape 5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http://www.jianshu.com/p/28c9b10a3c34</a:t>
            </a:r>
          </a:p>
          <a:p>
            <a:pPr>
              <a:defRPr sz="1200"/>
            </a:pPr>
            <a:r>
              <a:rPr u="sng">
                <a:hlinkClick r:id="rId3"/>
              </a:rPr>
              <a:t>https://zhuanlan.zhihu.com/p/25706933</a:t>
            </a:r>
          </a:p>
        </p:txBody>
      </p:sp>
    </p:spTree>
    <p:extLst>
      <p:ext uri="{BB962C8B-B14F-4D97-AF65-F5344CB8AC3E}">
        <p14:creationId xmlns:p14="http://schemas.microsoft.com/office/powerpoint/2010/main" val="1062644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5" name="Shape 15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手感好：更丰富细腻的动画效果，使用原生组件可以获得更好的交互体验；更合适的线程模型；</a:t>
            </a:r>
          </a:p>
          <a:p>
            <a:pPr>
              <a:defRPr sz="1200"/>
            </a:pPr>
            <a:r>
              <a:t>React技术栈，快速迭代：WEB的开发效率和发布能力</a:t>
            </a:r>
          </a:p>
          <a:p>
            <a:pPr>
              <a:defRPr sz="1200"/>
            </a:pPr>
            <a:r>
              <a:t>Debug方便：JavaScript执行引擎，大部分情况下可以live reload动态观察效果</a:t>
            </a:r>
          </a:p>
          <a:p>
            <a:pPr>
              <a:defRPr sz="1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90025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46" name="Shape 5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http://www.jianshu.com/p/28c9b10a3c34</a:t>
            </a:r>
          </a:p>
          <a:p>
            <a:pPr>
              <a:defRPr sz="1200"/>
            </a:pPr>
            <a:r>
              <a:rPr u="sng">
                <a:hlinkClick r:id="rId3"/>
              </a:rPr>
              <a:t>https://zhuanlan.zhihu.com/p/25706933</a:t>
            </a:r>
          </a:p>
        </p:txBody>
      </p:sp>
    </p:spTree>
    <p:extLst>
      <p:ext uri="{BB962C8B-B14F-4D97-AF65-F5344CB8AC3E}">
        <p14:creationId xmlns:p14="http://schemas.microsoft.com/office/powerpoint/2010/main" val="13953636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55" name="Shape 55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http://www.jianshu.com/p/28c9b10a3c34</a:t>
            </a:r>
          </a:p>
          <a:p>
            <a:pPr>
              <a:defRPr sz="1200"/>
            </a:pPr>
            <a:r>
              <a:rPr u="sng">
                <a:hlinkClick r:id="rId3"/>
              </a:rPr>
              <a:t>https://zhuanlan.zhihu.com/p/25706933</a:t>
            </a:r>
          </a:p>
        </p:txBody>
      </p:sp>
    </p:spTree>
    <p:extLst>
      <p:ext uri="{BB962C8B-B14F-4D97-AF65-F5344CB8AC3E}">
        <p14:creationId xmlns:p14="http://schemas.microsoft.com/office/powerpoint/2010/main" val="13547008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71" name="Shape 5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http://blog.csdn.net/u013718120/article/details/55096393</a:t>
            </a:r>
          </a:p>
          <a:p>
            <a:pPr>
              <a:defRPr sz="1200"/>
            </a:pPr>
            <a:r>
              <a:rPr u="sng">
                <a:hlinkClick r:id="rId3"/>
              </a:rPr>
              <a:t>http://www.jianshu.com/p/2cb3eb9604ca</a:t>
            </a:r>
          </a:p>
        </p:txBody>
      </p:sp>
    </p:spTree>
    <p:extLst>
      <p:ext uri="{BB962C8B-B14F-4D97-AF65-F5344CB8AC3E}">
        <p14:creationId xmlns:p14="http://schemas.microsoft.com/office/powerpoint/2010/main" val="8347537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3" name="Shape 5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http://blog.csdn.net/u013718120/article/details/55096393</a:t>
            </a:r>
          </a:p>
          <a:p>
            <a:pPr>
              <a:defRPr sz="1200"/>
            </a:pPr>
            <a:r>
              <a:rPr u="sng">
                <a:hlinkClick r:id="rId3"/>
              </a:rPr>
              <a:t>http://www.jianshu.com/p/2cb3eb9604ca</a:t>
            </a:r>
          </a:p>
        </p:txBody>
      </p:sp>
    </p:spTree>
    <p:extLst>
      <p:ext uri="{BB962C8B-B14F-4D97-AF65-F5344CB8AC3E}">
        <p14:creationId xmlns:p14="http://schemas.microsoft.com/office/powerpoint/2010/main" val="1951061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95" name="Shape 5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t>放大法</a:t>
            </a:r>
          </a:p>
        </p:txBody>
      </p:sp>
    </p:spTree>
    <p:extLst>
      <p:ext uri="{BB962C8B-B14F-4D97-AF65-F5344CB8AC3E}">
        <p14:creationId xmlns:p14="http://schemas.microsoft.com/office/powerpoint/2010/main" val="20896732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20" name="Shape 6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当View的层级很深时渲染的速度也会变慢</a:t>
            </a:r>
          </a:p>
          <a:p>
            <a:pPr>
              <a:defRPr sz="1200"/>
            </a:pPr>
            <a:r>
              <a:t>setNativeProps方法可以让我们直接修改原生视图组件的属性，而不用通过setState来重新渲染结构，这样能使整个组件响应速度变快。</a:t>
            </a:r>
          </a:p>
          <a:p>
            <a:pPr>
              <a:defRPr sz="1200"/>
            </a:pPr>
            <a:endParaRPr/>
          </a:p>
          <a:p>
            <a:pPr>
              <a:defRPr sz="1200"/>
            </a:pPr>
            <a:r>
              <a:t># </a:t>
            </a:r>
          </a:p>
          <a:p>
            <a:pPr>
              <a:defRPr sz="1200"/>
            </a:pPr>
            <a:endParaRPr/>
          </a:p>
          <a:p>
            <a:pPr>
              <a:defRPr sz="1200"/>
            </a:pPr>
            <a:endParaRPr/>
          </a:p>
          <a:p>
            <a:pPr>
              <a:defRPr sz="1200"/>
            </a:pPr>
            <a:r>
              <a:t>https://segmentfault.com/a/1190000005908366</a:t>
            </a:r>
          </a:p>
          <a:p>
            <a:pPr>
              <a:defRPr sz="1200"/>
            </a:pPr>
            <a:r>
              <a:rPr u="sng">
                <a:hlinkClick r:id="rId3"/>
              </a:rPr>
              <a:t>http://www.infoq.com/cn/articles/react-native-performance-tuning</a:t>
            </a:r>
          </a:p>
        </p:txBody>
      </p:sp>
    </p:spTree>
    <p:extLst>
      <p:ext uri="{BB962C8B-B14F-4D97-AF65-F5344CB8AC3E}">
        <p14:creationId xmlns:p14="http://schemas.microsoft.com/office/powerpoint/2010/main" val="11899261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38" name="Shape 6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当View的层级很深时渲染的速度也会变慢</a:t>
            </a:r>
          </a:p>
          <a:p>
            <a:pPr>
              <a:defRPr sz="1200"/>
            </a:pPr>
            <a:r>
              <a:t>setNativeProps方法可以让我们直接修改原生视图组件的属性，而不用通过setState来重新渲染结构，这样能使整个组件响应速度变快。</a:t>
            </a:r>
          </a:p>
          <a:p>
            <a:pPr>
              <a:defRPr sz="1200"/>
            </a:pPr>
            <a:endParaRPr/>
          </a:p>
          <a:p>
            <a:pPr>
              <a:defRPr sz="1200"/>
            </a:pPr>
            <a:r>
              <a:t># </a:t>
            </a:r>
          </a:p>
          <a:p>
            <a:pPr>
              <a:defRPr sz="1200"/>
            </a:pPr>
            <a:endParaRPr/>
          </a:p>
          <a:p>
            <a:pPr>
              <a:defRPr sz="1200"/>
            </a:pPr>
            <a:endParaRPr/>
          </a:p>
          <a:p>
            <a:pPr>
              <a:defRPr sz="1200"/>
            </a:pPr>
            <a:r>
              <a:t>https://segmentfault.com/a/1190000005908366</a:t>
            </a:r>
          </a:p>
          <a:p>
            <a:pPr>
              <a:defRPr sz="1200"/>
            </a:pPr>
            <a:r>
              <a:rPr u="sng">
                <a:hlinkClick r:id="rId3"/>
              </a:rPr>
              <a:t>http://www.infoq.com/cn/articles/react-native-performance-tuning</a:t>
            </a:r>
          </a:p>
        </p:txBody>
      </p:sp>
    </p:spTree>
    <p:extLst>
      <p:ext uri="{BB962C8B-B14F-4D97-AF65-F5344CB8AC3E}">
        <p14:creationId xmlns:p14="http://schemas.microsoft.com/office/powerpoint/2010/main" val="17214015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56" name="Shape 6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当View的层级很深时渲染的速度也会变慢</a:t>
            </a:r>
          </a:p>
          <a:p>
            <a:pPr>
              <a:defRPr sz="1200"/>
            </a:pPr>
            <a:r>
              <a:t>setNativeProps方法可以让我们直接修改原生视图组件的属性，而不用通过setState来重新渲染结构，这样能使整个组件响应速度变快。</a:t>
            </a:r>
          </a:p>
          <a:p>
            <a:pPr>
              <a:defRPr sz="1200"/>
            </a:pPr>
            <a:endParaRPr/>
          </a:p>
          <a:p>
            <a:pPr>
              <a:defRPr sz="1200"/>
            </a:pPr>
            <a:r>
              <a:t># </a:t>
            </a:r>
          </a:p>
          <a:p>
            <a:pPr>
              <a:defRPr sz="1200"/>
            </a:pPr>
            <a:endParaRPr/>
          </a:p>
          <a:p>
            <a:pPr>
              <a:defRPr sz="1200"/>
            </a:pPr>
            <a:endParaRPr/>
          </a:p>
          <a:p>
            <a:pPr>
              <a:defRPr sz="1200"/>
            </a:pPr>
            <a:r>
              <a:t>https://segmentfault.com/a/1190000005908366</a:t>
            </a:r>
          </a:p>
          <a:p>
            <a:pPr>
              <a:defRPr sz="1200"/>
            </a:pPr>
            <a:r>
              <a:rPr u="sng">
                <a:hlinkClick r:id="rId3"/>
              </a:rPr>
              <a:t>http://www.infoq.com/cn/articles/react-native-performance-tuning</a:t>
            </a:r>
          </a:p>
        </p:txBody>
      </p:sp>
    </p:spTree>
    <p:extLst>
      <p:ext uri="{BB962C8B-B14F-4D97-AF65-F5344CB8AC3E}">
        <p14:creationId xmlns:p14="http://schemas.microsoft.com/office/powerpoint/2010/main" val="6956374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74" name="Shape 6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当View的层级很深时渲染的速度也会变慢</a:t>
            </a:r>
          </a:p>
          <a:p>
            <a:pPr>
              <a:defRPr sz="1200"/>
            </a:pPr>
            <a:r>
              <a:t>setNativeProps方法可以让我们直接修改原生视图组件的属性，而不用通过setState来重新渲染结构，这样能使整个组件响应速度变快。</a:t>
            </a:r>
          </a:p>
          <a:p>
            <a:pPr>
              <a:defRPr sz="1200"/>
            </a:pPr>
            <a:endParaRPr/>
          </a:p>
          <a:p>
            <a:pPr>
              <a:defRPr sz="1200"/>
            </a:pPr>
            <a:r>
              <a:t># </a:t>
            </a:r>
          </a:p>
          <a:p>
            <a:pPr>
              <a:defRPr sz="1200"/>
            </a:pPr>
            <a:endParaRPr/>
          </a:p>
          <a:p>
            <a:pPr>
              <a:defRPr sz="1200"/>
            </a:pPr>
            <a:endParaRPr/>
          </a:p>
          <a:p>
            <a:pPr>
              <a:defRPr sz="1200"/>
            </a:pPr>
            <a:r>
              <a:t>https://segmentfault.com/a/1190000005908366</a:t>
            </a:r>
          </a:p>
          <a:p>
            <a:pPr>
              <a:defRPr sz="1200"/>
            </a:pPr>
            <a:r>
              <a:rPr u="sng">
                <a:hlinkClick r:id="rId3"/>
              </a:rPr>
              <a:t>http://www.infoq.com/cn/articles/react-native-performance-tuning</a:t>
            </a:r>
          </a:p>
        </p:txBody>
      </p:sp>
    </p:spTree>
    <p:extLst>
      <p:ext uri="{BB962C8B-B14F-4D97-AF65-F5344CB8AC3E}">
        <p14:creationId xmlns:p14="http://schemas.microsoft.com/office/powerpoint/2010/main" val="6776310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86" name="Shape 6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当View的层级很深时渲染的速度也会变慢</a:t>
            </a:r>
          </a:p>
          <a:p>
            <a:pPr>
              <a:defRPr sz="1200"/>
            </a:pPr>
            <a:r>
              <a:t>setNativeProps方法可以让我们直接修改原生视图组件的属性，而不用通过setState来重新渲染结构，这样能使整个组件响应速度变快。</a:t>
            </a:r>
          </a:p>
          <a:p>
            <a:pPr>
              <a:defRPr sz="1200"/>
            </a:pPr>
            <a:endParaRPr/>
          </a:p>
          <a:p>
            <a:pPr>
              <a:defRPr sz="1200"/>
            </a:pPr>
            <a:r>
              <a:t># </a:t>
            </a:r>
          </a:p>
          <a:p>
            <a:pPr>
              <a:defRPr sz="1200"/>
            </a:pPr>
            <a:endParaRPr/>
          </a:p>
          <a:p>
            <a:pPr>
              <a:defRPr sz="1200"/>
            </a:pPr>
            <a:endParaRPr/>
          </a:p>
          <a:p>
            <a:pPr>
              <a:defRPr sz="1200"/>
            </a:pPr>
            <a:r>
              <a:t>https://segmentfault.com/a/1190000005908366</a:t>
            </a:r>
          </a:p>
          <a:p>
            <a:pPr>
              <a:defRPr sz="1200"/>
            </a:pPr>
            <a:r>
              <a:rPr u="sng">
                <a:hlinkClick r:id="rId3"/>
              </a:rPr>
              <a:t>http://www.infoq.com/cn/articles/react-native-performance-tuning</a:t>
            </a:r>
          </a:p>
        </p:txBody>
      </p:sp>
    </p:spTree>
    <p:extLst>
      <p:ext uri="{BB962C8B-B14F-4D97-AF65-F5344CB8AC3E}">
        <p14:creationId xmlns:p14="http://schemas.microsoft.com/office/powerpoint/2010/main" val="2027608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8" name="Shape 1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手感好：更丰富细腻的动画效果，使用原生组件可以获得更好的交互体验；更合适的线程模型；</a:t>
            </a:r>
          </a:p>
          <a:p>
            <a:pPr>
              <a:defRPr sz="1200"/>
            </a:pPr>
            <a:r>
              <a:t>React技术栈，快速迭代：WEB的开发效率和发布能力</a:t>
            </a:r>
          </a:p>
          <a:p>
            <a:pPr>
              <a:defRPr sz="1200"/>
            </a:pPr>
            <a:r>
              <a:t>Debug方便：JavaScript执行引擎，大部分情况下可以live reload动态观察效果</a:t>
            </a:r>
          </a:p>
          <a:p>
            <a:pPr>
              <a:defRPr sz="1200"/>
            </a:pPr>
            <a:endParaRPr/>
          </a:p>
          <a:p>
            <a:pPr>
              <a:defRPr sz="1200"/>
            </a:pPr>
            <a:r>
              <a:t>原生控件的体验，Web的版本节奏，Web的开发效率，跨平台等</a:t>
            </a:r>
          </a:p>
          <a:p>
            <a:pPr>
              <a:defRPr sz="1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6560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01" name="Shape 7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当View的层级很深时渲染的速度也会变慢</a:t>
            </a:r>
          </a:p>
          <a:p>
            <a:pPr>
              <a:defRPr sz="1200"/>
            </a:pPr>
            <a:r>
              <a:t>setNativeProps方法可以让我们直接修改原生视图组件的属性，而不用通过setState来重新渲染结构，这样能使整个组件响应速度变快。</a:t>
            </a:r>
          </a:p>
          <a:p>
            <a:pPr>
              <a:defRPr sz="1200"/>
            </a:pPr>
            <a:endParaRPr/>
          </a:p>
          <a:p>
            <a:pPr>
              <a:defRPr sz="1200"/>
            </a:pPr>
            <a:endParaRPr/>
          </a:p>
          <a:p>
            <a:pPr>
              <a:defRPr sz="1200"/>
            </a:pPr>
            <a:endParaRPr/>
          </a:p>
          <a:p>
            <a:pPr>
              <a:defRPr sz="1200"/>
            </a:pPr>
            <a:r>
              <a:t>https://segmentfault.com/a/1190000005908366</a:t>
            </a:r>
          </a:p>
          <a:p>
            <a:pPr>
              <a:defRPr sz="1200"/>
            </a:pPr>
            <a:r>
              <a:t>http://www.infoq.com/cn/articles/react-native-performance-tuning</a:t>
            </a:r>
          </a:p>
        </p:txBody>
      </p:sp>
    </p:spTree>
    <p:extLst>
      <p:ext uri="{BB962C8B-B14F-4D97-AF65-F5344CB8AC3E}">
        <p14:creationId xmlns:p14="http://schemas.microsoft.com/office/powerpoint/2010/main" val="17445909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3" name="Shape 7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u="sng">
                <a:hlinkClick r:id="rId3"/>
              </a:rPr>
              <a:t>https://segmentfault.com/a/1190000005908366</a:t>
            </a:r>
          </a:p>
          <a:p>
            <a:r>
              <a:t>http://techshow.ctrip.com/wp-content/uploads/2016/11/%E6%90%BA%E7%A8%8B%E6%98%AF%E5%A6%82%E4%BD%95%E5%8E%BB%E5%81%9AReact-Native%E4%BC%98%E5%8C%96%E7%9A%84-%E8%B5%B5%E8%BE%9B%E8%B4%B5.pdf</a:t>
            </a:r>
          </a:p>
        </p:txBody>
      </p:sp>
    </p:spTree>
    <p:extLst>
      <p:ext uri="{BB962C8B-B14F-4D97-AF65-F5344CB8AC3E}">
        <p14:creationId xmlns:p14="http://schemas.microsoft.com/office/powerpoint/2010/main" val="1745107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5" name="Shape 2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结合chrome控制台，可以方便的进行调试：. live reload . 断点调试 . 查看react组件</a:t>
            </a:r>
          </a:p>
          <a:p>
            <a:pPr>
              <a:defRPr sz="1200"/>
            </a:pPr>
            <a:endParaRPr/>
          </a:p>
          <a:p>
            <a:pPr>
              <a:defRPr sz="1200"/>
            </a:pPr>
            <a:r>
              <a:t>只要是无需构建的js代码，是通过javascript引擎解释执行，live reload即可；还可以断点调试，</a:t>
            </a:r>
          </a:p>
          <a:p>
            <a:pPr>
              <a:defRPr sz="1200"/>
            </a:pPr>
            <a:r>
              <a:t>坑1：必须在第一次reload之后才能进行断点调试</a:t>
            </a:r>
          </a:p>
          <a:p>
            <a:pPr>
              <a:defRPr sz="1200"/>
            </a:pPr>
            <a:r>
              <a:t>坑2：必须把chrome调试控制台所在tab放在最前面，否则操作模拟器内的界面将会严重卡顿</a:t>
            </a:r>
          </a:p>
        </p:txBody>
      </p:sp>
    </p:spTree>
    <p:extLst>
      <p:ext uri="{BB962C8B-B14F-4D97-AF65-F5344CB8AC3E}">
        <p14:creationId xmlns:p14="http://schemas.microsoft.com/office/powerpoint/2010/main" val="1462422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1" name="Shape 23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需要进行跳转，则需要获得navigator引用，</a:t>
            </a:r>
          </a:p>
          <a:p>
            <a:pPr>
              <a:defRPr sz="1200"/>
            </a:pPr>
            <a:r>
              <a:t>popN: 移除N个场景</a:t>
            </a:r>
          </a:p>
          <a:p>
            <a:pPr>
              <a:defRPr sz="1200"/>
            </a:pPr>
            <a:r>
              <a:t>popToRouter: 跳转到指定场景</a:t>
            </a:r>
          </a:p>
          <a:p>
            <a:pPr>
              <a:defRPr sz="1200"/>
            </a:pPr>
            <a:r>
              <a:t>popToTop: 跳转至最初的场景</a:t>
            </a:r>
          </a:p>
          <a:p>
            <a:pPr>
              <a:defRPr sz="1200"/>
            </a:pPr>
            <a:r>
              <a:t>resetTo: 替换top场景，并popToTop</a:t>
            </a:r>
          </a:p>
          <a:p>
            <a:pPr>
              <a:defRPr sz="1200"/>
            </a:pPr>
            <a:endParaRPr/>
          </a:p>
          <a:p>
            <a:pPr>
              <a:defRPr sz="1200"/>
            </a:pPr>
            <a:endParaRPr/>
          </a:p>
          <a:p>
            <a:pPr>
              <a:defRPr sz="1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7659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3" name="Shape 24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不应用内没有页面的概念，而是一个个的场景，我们使用</a:t>
            </a:r>
          </a:p>
          <a:p>
            <a:pPr>
              <a:defRPr sz="1200"/>
            </a:pPr>
            <a:endParaRPr/>
          </a:p>
          <a:p>
            <a:pPr>
              <a:defRPr sz="1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4663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2" name="Shape 2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不应用内没有页面的概念，而是一个个的场景，我们使用</a:t>
            </a:r>
          </a:p>
          <a:p>
            <a:pPr>
              <a:defRPr sz="1200"/>
            </a:pPr>
            <a:endParaRPr/>
          </a:p>
          <a:p>
            <a:pPr>
              <a:defRPr sz="1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851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4" name="Shape 2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不等于 ‘write once, run anywhere’: 平台差异性，原生组件</a:t>
            </a:r>
          </a:p>
          <a:p>
            <a:pPr>
              <a:defRPr sz="1200"/>
            </a:pPr>
            <a:r>
              <a:t>多端融合 PC, 移动页面， iOS, Android，往往意味着有一部分组件根据环境进行适配</a:t>
            </a:r>
          </a:p>
          <a:p>
            <a:pPr>
              <a:defRPr sz="1200"/>
            </a:pPr>
            <a:r>
              <a:t>意义在于：我们可以使用JS/React一种技术在任何环境下进行开发，通过虚拟DOM，屏蔽了我们对平台技术的关注。</a:t>
            </a:r>
          </a:p>
          <a:p>
            <a:pPr>
              <a:defRPr sz="1200"/>
            </a:pPr>
            <a:endParaRPr/>
          </a:p>
          <a:p>
            <a:pPr>
              <a:defRPr sz="1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832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2540000"/>
            <a:ext cx="10464800" cy="26035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>
                <a:solidFill>
                  <a:srgbClr val="3E382B"/>
                </a:solidFill>
                <a:effectLst>
                  <a:outerShdw blurRad="38100" dist="12700" dir="5400000" rotWithShape="0">
                    <a:srgbClr val="E0DEC7">
                      <a:alpha val="80000"/>
                    </a:srgbClr>
                  </a:outerShdw>
                </a:effectLst>
              </a:defRPr>
            </a:lvl1pPr>
          </a:lstStyle>
          <a:p>
            <a:r>
              <a:t>标题文本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130800"/>
            <a:ext cx="10464800" cy="1270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blurRad="38100" dist="12700" dir="5400000" rotWithShape="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1pPr>
            <a:lvl2pPr marL="0" indent="22860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blurRad="38100" dist="12700" dir="5400000" rotWithShape="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2pPr>
            <a:lvl3pPr marL="0" indent="45720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blurRad="38100" dist="12700" dir="5400000" rotWithShape="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3pPr>
            <a:lvl4pPr marL="0" indent="68580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blurRad="38100" dist="12700" dir="5400000" rotWithShape="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4pPr>
            <a:lvl5pPr marL="0" indent="91440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blurRad="38100" dist="12700" dir="5400000" rotWithShape="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6297853" y="9017000"/>
            <a:ext cx="389885" cy="368300"/>
          </a:xfrm>
          <a:prstGeom prst="rect">
            <a:avLst/>
          </a:prstGeom>
        </p:spPr>
        <p:txBody>
          <a:bodyPr/>
          <a:lstStyle>
            <a:lvl1pPr>
              <a:defRPr spc="21">
                <a:solidFill>
                  <a:srgbClr val="3E382B"/>
                </a:solidFill>
                <a:latin typeface="+mn-lt"/>
                <a:ea typeface="+mn-ea"/>
                <a:cs typeface="+mn-cs"/>
                <a:sym typeface="American Typewrit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587500" y="6362700"/>
            <a:ext cx="10464800" cy="6350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-Johnny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587500" y="4222750"/>
            <a:ext cx="10464800" cy="812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>
                <a:solidFill>
                  <a:srgbClr val="6E603B"/>
                </a:solidFill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 rot="21600000">
            <a:off x="-1" y="0"/>
            <a:ext cx="13004801" cy="9753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sldNum" sz="quarter" idx="2"/>
          </p:nvPr>
        </p:nvSpPr>
        <p:spPr>
          <a:xfrm>
            <a:off x="6352590" y="8195733"/>
            <a:ext cx="292846" cy="295488"/>
          </a:xfrm>
          <a:prstGeom prst="rect">
            <a:avLst/>
          </a:prstGeom>
        </p:spPr>
        <p:txBody>
          <a:bodyPr lIns="27093" tIns="27093" rIns="27093" bIns="27093"/>
          <a:lstStyle>
            <a:lvl1pPr defTabSz="587022"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 rot="21600000">
            <a:off x="3225799" y="1416050"/>
            <a:ext cx="6555156" cy="4889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845300"/>
            <a:ext cx="10464800" cy="12446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>
                <a:solidFill>
                  <a:srgbClr val="3E382B"/>
                </a:solidFill>
                <a:effectLst>
                  <a:outerShdw blurRad="38100" dist="12700" dir="5400000" rotWithShape="0">
                    <a:srgbClr val="E0DEC7">
                      <a:alpha val="80000"/>
                    </a:srgbClr>
                  </a:outerShdw>
                </a:effectLst>
              </a:defRPr>
            </a:lvl1pPr>
          </a:lstStyle>
          <a:p>
            <a: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077200"/>
            <a:ext cx="10464800" cy="12446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blurRad="38100" dist="12700" dir="5400000" rotWithShape="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1pPr>
            <a:lvl2pPr marL="0" indent="22860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blurRad="38100" dist="12700" dir="5400000" rotWithShape="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2pPr>
            <a:lvl3pPr marL="0" indent="45720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blurRad="38100" dist="12700" dir="5400000" rotWithShape="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3pPr>
            <a:lvl4pPr marL="0" indent="68580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blurRad="38100" dist="12700" dir="5400000" rotWithShape="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4pPr>
            <a:lvl5pPr marL="0" indent="91440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blurRad="38100" dist="12700" dir="5400000" rotWithShape="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297853" y="9017000"/>
            <a:ext cx="389885" cy="368300"/>
          </a:xfrm>
          <a:prstGeom prst="rect">
            <a:avLst/>
          </a:prstGeom>
        </p:spPr>
        <p:txBody>
          <a:bodyPr/>
          <a:lstStyle>
            <a:lvl1pPr>
              <a:defRPr spc="21">
                <a:solidFill>
                  <a:srgbClr val="3E382B"/>
                </a:solidFill>
                <a:latin typeface="+mn-lt"/>
                <a:ea typeface="+mn-ea"/>
                <a:cs typeface="+mn-cs"/>
                <a:sym typeface="American Typewrit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587500" y="3568700"/>
            <a:ext cx="10464800" cy="26035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quarter" idx="13"/>
          </p:nvPr>
        </p:nvSpPr>
        <p:spPr>
          <a:xfrm>
            <a:off x="7835900" y="2101849"/>
            <a:ext cx="4051301" cy="5524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155700" y="1828800"/>
            <a:ext cx="6070600" cy="33020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1155700" y="5168900"/>
            <a:ext cx="6070600" cy="3302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blurRad="38100" dist="12700" dir="5400000" rotWithShape="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1pPr>
            <a:lvl2pPr marL="0" indent="22860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blurRad="38100" dist="12700" dir="5400000" rotWithShape="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2pPr>
            <a:lvl3pPr marL="0" indent="45720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blurRad="38100" dist="12700" dir="5400000" rotWithShape="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3pPr>
            <a:lvl4pPr marL="0" indent="68580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blurRad="38100" dist="12700" dir="5400000" rotWithShape="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4pPr>
            <a:lvl5pPr marL="0" indent="91440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blurRad="38100" dist="12700" dir="5400000" rotWithShape="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xfrm>
            <a:off x="6334045" y="8997950"/>
            <a:ext cx="342901" cy="4064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7607300" y="2863849"/>
            <a:ext cx="4267201" cy="57658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1587500" y="2743200"/>
            <a:ext cx="5041900" cy="6032500"/>
          </a:xfrm>
          <a:prstGeom prst="rect">
            <a:avLst/>
          </a:prstGeom>
        </p:spPr>
        <p:txBody>
          <a:bodyPr/>
          <a:lstStyle>
            <a:lvl1pPr marL="406400" indent="-406400">
              <a:spcBef>
                <a:spcPts val="3200"/>
              </a:spcBef>
              <a:buBlip>
                <a:blip r:embed="rId2"/>
              </a:buBlip>
              <a:defRPr sz="3200"/>
            </a:lvl1pPr>
            <a:lvl2pPr marL="812800" indent="-406400">
              <a:spcBef>
                <a:spcPts val="3200"/>
              </a:spcBef>
              <a:buBlip>
                <a:blip r:embed="rId2"/>
              </a:buBlip>
              <a:defRPr sz="3200"/>
            </a:lvl2pPr>
            <a:lvl3pPr marL="1219200" indent="-406400">
              <a:spcBef>
                <a:spcPts val="3200"/>
              </a:spcBef>
              <a:buBlip>
                <a:blip r:embed="rId2"/>
              </a:buBlip>
              <a:defRPr sz="3200"/>
            </a:lvl3pPr>
            <a:lvl4pPr marL="1625600" indent="-406400">
              <a:spcBef>
                <a:spcPts val="3200"/>
              </a:spcBef>
              <a:buBlip>
                <a:blip r:embed="rId2"/>
              </a:buBlip>
              <a:defRPr sz="3200"/>
            </a:lvl4pPr>
            <a:lvl5pPr marL="2032000" indent="-406400">
              <a:spcBef>
                <a:spcPts val="3200"/>
              </a:spcBef>
              <a:buBlip>
                <a:blip r:embed="rId2"/>
              </a:buBlip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1587500" y="1270000"/>
            <a:ext cx="10464800" cy="72136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7569200" y="965200"/>
            <a:ext cx="4495800" cy="3243487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7569200" y="4869167"/>
            <a:ext cx="4495800" cy="39116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39799" y="967619"/>
            <a:ext cx="5969001" cy="780561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xfrm>
            <a:off x="6297853" y="9017000"/>
            <a:ext cx="389885" cy="368300"/>
          </a:xfrm>
          <a:prstGeom prst="rect">
            <a:avLst/>
          </a:prstGeom>
        </p:spPr>
        <p:txBody>
          <a:bodyPr/>
          <a:lstStyle>
            <a:lvl1pPr>
              <a:defRPr spc="21">
                <a:solidFill>
                  <a:srgbClr val="3E382B"/>
                </a:solidFill>
                <a:latin typeface="+mn-lt"/>
                <a:ea typeface="+mn-ea"/>
                <a:cs typeface="+mn-cs"/>
                <a:sym typeface="American Typewrit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2.jpe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587500" y="254000"/>
            <a:ext cx="10464800" cy="2349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587500" y="2730500"/>
            <a:ext cx="10464800" cy="603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6"/>
              </a:buBlip>
            </a:lvl1pPr>
            <a:lvl2pPr>
              <a:buBlip>
                <a:blip r:embed="rId16"/>
              </a:buBlip>
            </a:lvl2pPr>
            <a:lvl3pPr>
              <a:buBlip>
                <a:blip r:embed="rId16"/>
              </a:buBlip>
            </a:lvl3pPr>
            <a:lvl4pPr>
              <a:buBlip>
                <a:blip r:embed="rId16"/>
              </a:buBlip>
            </a:lvl4pPr>
            <a:lvl5pPr>
              <a:buBlip>
                <a:blip r:embed="rId16"/>
              </a:buBlip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24599" y="9017000"/>
            <a:ext cx="342901" cy="406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93741C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70" baseline="0">
          <a:ln>
            <a:noFill/>
          </a:ln>
          <a:solidFill>
            <a:srgbClr val="6E603B"/>
          </a:solidFill>
          <a:uFillTx/>
          <a:latin typeface="+mn-lt"/>
          <a:ea typeface="+mn-ea"/>
          <a:cs typeface="+mn-cs"/>
          <a:sym typeface="American Typewriter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70" baseline="0">
          <a:ln>
            <a:noFill/>
          </a:ln>
          <a:solidFill>
            <a:srgbClr val="6E603B"/>
          </a:solidFill>
          <a:uFillTx/>
          <a:latin typeface="+mn-lt"/>
          <a:ea typeface="+mn-ea"/>
          <a:cs typeface="+mn-cs"/>
          <a:sym typeface="American Typewriter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70" baseline="0">
          <a:ln>
            <a:noFill/>
          </a:ln>
          <a:solidFill>
            <a:srgbClr val="6E603B"/>
          </a:solidFill>
          <a:uFillTx/>
          <a:latin typeface="+mn-lt"/>
          <a:ea typeface="+mn-ea"/>
          <a:cs typeface="+mn-cs"/>
          <a:sym typeface="American Typewriter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70" baseline="0">
          <a:ln>
            <a:noFill/>
          </a:ln>
          <a:solidFill>
            <a:srgbClr val="6E603B"/>
          </a:solidFill>
          <a:uFillTx/>
          <a:latin typeface="+mn-lt"/>
          <a:ea typeface="+mn-ea"/>
          <a:cs typeface="+mn-cs"/>
          <a:sym typeface="American Typewriter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70" baseline="0">
          <a:ln>
            <a:noFill/>
          </a:ln>
          <a:solidFill>
            <a:srgbClr val="6E603B"/>
          </a:solidFill>
          <a:uFillTx/>
          <a:latin typeface="+mn-lt"/>
          <a:ea typeface="+mn-ea"/>
          <a:cs typeface="+mn-cs"/>
          <a:sym typeface="American Typewriter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70" baseline="0">
          <a:ln>
            <a:noFill/>
          </a:ln>
          <a:solidFill>
            <a:srgbClr val="6E603B"/>
          </a:solidFill>
          <a:uFillTx/>
          <a:latin typeface="+mn-lt"/>
          <a:ea typeface="+mn-ea"/>
          <a:cs typeface="+mn-cs"/>
          <a:sym typeface="American Typewriter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70" baseline="0">
          <a:ln>
            <a:noFill/>
          </a:ln>
          <a:solidFill>
            <a:srgbClr val="6E603B"/>
          </a:solidFill>
          <a:uFillTx/>
          <a:latin typeface="+mn-lt"/>
          <a:ea typeface="+mn-ea"/>
          <a:cs typeface="+mn-cs"/>
          <a:sym typeface="American Typewriter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70" baseline="0">
          <a:ln>
            <a:noFill/>
          </a:ln>
          <a:solidFill>
            <a:srgbClr val="6E603B"/>
          </a:solidFill>
          <a:uFillTx/>
          <a:latin typeface="+mn-lt"/>
          <a:ea typeface="+mn-ea"/>
          <a:cs typeface="+mn-cs"/>
          <a:sym typeface="American Typewriter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70" baseline="0">
          <a:ln>
            <a:noFill/>
          </a:ln>
          <a:solidFill>
            <a:srgbClr val="6E603B"/>
          </a:solidFill>
          <a:uFillTx/>
          <a:latin typeface="+mn-lt"/>
          <a:ea typeface="+mn-ea"/>
          <a:cs typeface="+mn-cs"/>
          <a:sym typeface="American Typewriter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5000"/>
        <a:buFontTx/>
        <a:buBlip>
          <a:blip r:embed="rId16"/>
        </a:buBlip>
        <a:tabLst/>
        <a:defRPr sz="3600" b="0" i="0" u="none" strike="noStrike" cap="none" spc="0" baseline="0">
          <a:ln>
            <a:noFill/>
          </a:ln>
          <a:solidFill>
            <a:srgbClr val="93741C"/>
          </a:solidFill>
          <a:uFillTx/>
          <a:latin typeface="Palatino"/>
          <a:ea typeface="Palatino"/>
          <a:cs typeface="Palatino"/>
          <a:sym typeface="Palatino"/>
        </a:defRPr>
      </a:lvl1pPr>
      <a:lvl2pPr marL="889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5000"/>
        <a:buFontTx/>
        <a:buBlip>
          <a:blip r:embed="rId16"/>
        </a:buBlip>
        <a:tabLst/>
        <a:defRPr sz="3600" b="0" i="0" u="none" strike="noStrike" cap="none" spc="0" baseline="0">
          <a:ln>
            <a:noFill/>
          </a:ln>
          <a:solidFill>
            <a:srgbClr val="93741C"/>
          </a:solidFill>
          <a:uFillTx/>
          <a:latin typeface="Palatino"/>
          <a:ea typeface="Palatino"/>
          <a:cs typeface="Palatino"/>
          <a:sym typeface="Palatino"/>
        </a:defRPr>
      </a:lvl2pPr>
      <a:lvl3pPr marL="1333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5000"/>
        <a:buFontTx/>
        <a:buBlip>
          <a:blip r:embed="rId16"/>
        </a:buBlip>
        <a:tabLst/>
        <a:defRPr sz="3600" b="0" i="0" u="none" strike="noStrike" cap="none" spc="0" baseline="0">
          <a:ln>
            <a:noFill/>
          </a:ln>
          <a:solidFill>
            <a:srgbClr val="93741C"/>
          </a:solidFill>
          <a:uFillTx/>
          <a:latin typeface="Palatino"/>
          <a:ea typeface="Palatino"/>
          <a:cs typeface="Palatino"/>
          <a:sym typeface="Palatino"/>
        </a:defRPr>
      </a:lvl3pPr>
      <a:lvl4pPr marL="1778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5000"/>
        <a:buFontTx/>
        <a:buBlip>
          <a:blip r:embed="rId16"/>
        </a:buBlip>
        <a:tabLst/>
        <a:defRPr sz="3600" b="0" i="0" u="none" strike="noStrike" cap="none" spc="0" baseline="0">
          <a:ln>
            <a:noFill/>
          </a:ln>
          <a:solidFill>
            <a:srgbClr val="93741C"/>
          </a:solidFill>
          <a:uFillTx/>
          <a:latin typeface="Palatino"/>
          <a:ea typeface="Palatino"/>
          <a:cs typeface="Palatino"/>
          <a:sym typeface="Palatino"/>
        </a:defRPr>
      </a:lvl4pPr>
      <a:lvl5pPr marL="2222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5000"/>
        <a:buFontTx/>
        <a:buBlip>
          <a:blip r:embed="rId16"/>
        </a:buBlip>
        <a:tabLst/>
        <a:defRPr sz="3600" b="0" i="0" u="none" strike="noStrike" cap="none" spc="0" baseline="0">
          <a:ln>
            <a:noFill/>
          </a:ln>
          <a:solidFill>
            <a:srgbClr val="93741C"/>
          </a:solidFill>
          <a:uFillTx/>
          <a:latin typeface="Palatino"/>
          <a:ea typeface="Palatino"/>
          <a:cs typeface="Palatino"/>
          <a:sym typeface="Palatino"/>
        </a:defRPr>
      </a:lvl5pPr>
      <a:lvl6pPr marL="2667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5000"/>
        <a:buFontTx/>
        <a:buBlip>
          <a:blip r:embed="rId16"/>
        </a:buBlip>
        <a:tabLst/>
        <a:defRPr sz="3600" b="0" i="0" u="none" strike="noStrike" cap="none" spc="0" baseline="0">
          <a:ln>
            <a:noFill/>
          </a:ln>
          <a:solidFill>
            <a:srgbClr val="93741C"/>
          </a:solidFill>
          <a:uFillTx/>
          <a:latin typeface="Palatino"/>
          <a:ea typeface="Palatino"/>
          <a:cs typeface="Palatino"/>
          <a:sym typeface="Palatino"/>
        </a:defRPr>
      </a:lvl6pPr>
      <a:lvl7pPr marL="3111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5000"/>
        <a:buFontTx/>
        <a:buBlip>
          <a:blip r:embed="rId16"/>
        </a:buBlip>
        <a:tabLst/>
        <a:defRPr sz="3600" b="0" i="0" u="none" strike="noStrike" cap="none" spc="0" baseline="0">
          <a:ln>
            <a:noFill/>
          </a:ln>
          <a:solidFill>
            <a:srgbClr val="93741C"/>
          </a:solidFill>
          <a:uFillTx/>
          <a:latin typeface="Palatino"/>
          <a:ea typeface="Palatino"/>
          <a:cs typeface="Palatino"/>
          <a:sym typeface="Palatino"/>
        </a:defRPr>
      </a:lvl7pPr>
      <a:lvl8pPr marL="3556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5000"/>
        <a:buFontTx/>
        <a:buBlip>
          <a:blip r:embed="rId16"/>
        </a:buBlip>
        <a:tabLst/>
        <a:defRPr sz="3600" b="0" i="0" u="none" strike="noStrike" cap="none" spc="0" baseline="0">
          <a:ln>
            <a:noFill/>
          </a:ln>
          <a:solidFill>
            <a:srgbClr val="93741C"/>
          </a:solidFill>
          <a:uFillTx/>
          <a:latin typeface="Palatino"/>
          <a:ea typeface="Palatino"/>
          <a:cs typeface="Palatino"/>
          <a:sym typeface="Palatino"/>
        </a:defRPr>
      </a:lvl8pPr>
      <a:lvl9pPr marL="4000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5000"/>
        <a:buFontTx/>
        <a:buBlip>
          <a:blip r:embed="rId16"/>
        </a:buBlip>
        <a:tabLst/>
        <a:defRPr sz="3600" b="0" i="0" u="none" strike="noStrike" cap="none" spc="0" baseline="0">
          <a:ln>
            <a:noFill/>
          </a:ln>
          <a:solidFill>
            <a:srgbClr val="93741C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r3wHur5t/react-native-keyboard-spacer" TargetMode="External"/><Relationship Id="rId4" Type="http://schemas.openxmlformats.org/officeDocument/2006/relationships/hyperlink" Target="https://github.com/root-two/react-native-drawer" TargetMode="External"/><Relationship Id="rId5" Type="http://schemas.openxmlformats.org/officeDocument/2006/relationships/hyperlink" Target="https://github.com/appintheair/react-native-looped-carousel" TargetMode="External"/><Relationship Id="rId6" Type="http://schemas.openxmlformats.org/officeDocument/2006/relationships/hyperlink" Target="https://github.com/react-native-community/react-native-linear-gradient" TargetMode="External"/><Relationship Id="rId7" Type="http://schemas.openxmlformats.org/officeDocument/2006/relationships/hyperlink" Target="https://github.com/dancormier/react-native-swipeout" TargetMode="External"/><Relationship Id="rId8" Type="http://schemas.openxmlformats.org/officeDocument/2006/relationships/hyperlink" Target="https://github.com/oblador/react-native-animatable" TargetMode="External"/><Relationship Id="rId9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12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.tezign.com/test.jpg" TargetMode="External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ile.tezign.com/5483289abda4c29af869df3e45162ac3" TargetMode="External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4" Type="http://schemas.openxmlformats.org/officeDocument/2006/relationships/image" Target="../media/image44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2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3232794" y="4486721"/>
            <a:ext cx="6539212" cy="780158"/>
          </a:xfrm>
          <a:prstGeom prst="rect">
            <a:avLst/>
          </a:prstGeom>
          <a:ln w="12700">
            <a:miter lim="400000"/>
          </a:ln>
          <a:effectLst>
            <a:outerShdw blurRad="546100" dist="310540" dir="2700000" rotWithShape="0">
              <a:srgbClr val="00F9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React Native in Tezign</a:t>
            </a:r>
          </a:p>
        </p:txBody>
      </p:sp>
      <p:pic>
        <p:nvPicPr>
          <p:cNvPr id="12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80756" y="2728289"/>
            <a:ext cx="3443428" cy="7056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2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/>
        </p:nvSpPr>
        <p:spPr>
          <a:xfrm>
            <a:off x="794513" y="816259"/>
            <a:ext cx="14249450" cy="1070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9727" tIns="109727" rIns="109727" bIns="109727">
            <a:spAutoFit/>
          </a:bodyPr>
          <a:lstStyle>
            <a:lvl1pPr algn="l" defTabSz="457200">
              <a:defRPr sz="48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组件选型</a:t>
            </a:r>
          </a:p>
        </p:txBody>
      </p:sp>
      <p:grpSp>
        <p:nvGrpSpPr>
          <p:cNvPr id="257" name="Group 257"/>
          <p:cNvGrpSpPr/>
          <p:nvPr/>
        </p:nvGrpSpPr>
        <p:grpSpPr>
          <a:xfrm>
            <a:off x="15059128" y="4729617"/>
            <a:ext cx="2049746" cy="2530857"/>
            <a:chOff x="158005" y="0"/>
            <a:chExt cx="2049744" cy="2530855"/>
          </a:xfrm>
        </p:grpSpPr>
        <p:sp>
          <p:nvSpPr>
            <p:cNvPr id="255" name="Shape 255"/>
            <p:cNvSpPr/>
            <p:nvPr/>
          </p:nvSpPr>
          <p:spPr>
            <a:xfrm>
              <a:off x="158005" y="0"/>
              <a:ext cx="2049746" cy="2530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09727" tIns="109727" rIns="109727" bIns="109727" numCol="1" anchor="t">
              <a:spAutoFit/>
            </a:bodyPr>
            <a:lstStyle/>
            <a:p>
              <a:pPr defTabSz="548640">
                <a:defRPr sz="2800" b="1">
                  <a:solidFill>
                    <a:srgbClr val="FFFFFF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2016</a:t>
              </a:r>
            </a:p>
            <a:p>
              <a:pPr defTabSz="548640">
                <a:defRPr sz="2800" b="1">
                  <a:solidFill>
                    <a:srgbClr val="FAFAFA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特赞 / 上海</a:t>
              </a:r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前端工程师</a:t>
              </a:r>
            </a:p>
          </p:txBody>
        </p:sp>
        <p:sp>
          <p:nvSpPr>
            <p:cNvPr id="256" name="Shape 256"/>
            <p:cNvSpPr/>
            <p:nvPr/>
          </p:nvSpPr>
          <p:spPr>
            <a:xfrm>
              <a:off x="1119377" y="812529"/>
              <a:ext cx="127001" cy="127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09727" tIns="109727" rIns="109727" bIns="109727" numCol="1" anchor="ctr">
              <a:noAutofit/>
            </a:bodyPr>
            <a:lstStyle/>
            <a:p>
              <a:pPr defTabSz="469900">
                <a:lnSpc>
                  <a:spcPct val="150000"/>
                </a:lnSpc>
                <a:defRPr sz="5400" b="1" spc="1080">
                  <a:solidFill>
                    <a:srgbClr val="FFFFFF"/>
                  </a:solidFill>
                  <a:uFill>
                    <a:solidFill>
                      <a:srgbClr val="000000"/>
                    </a:solidFill>
                  </a:uFill>
                  <a:latin typeface="华文细黑"/>
                  <a:ea typeface="华文细黑"/>
                  <a:cs typeface="华文细黑"/>
                  <a:sym typeface="华文细黑"/>
                </a:defRPr>
              </a:pPr>
              <a:endParaRPr/>
            </a:p>
          </p:txBody>
        </p:sp>
      </p:grpSp>
      <p:sp>
        <p:nvSpPr>
          <p:cNvPr id="258" name="Shape 258"/>
          <p:cNvSpPr/>
          <p:nvPr/>
        </p:nvSpPr>
        <p:spPr>
          <a:xfrm>
            <a:off x="14066970" y="11280231"/>
            <a:ext cx="1398316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800">
                <a:solidFill>
                  <a:srgbClr val="F9F8F1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 苑永志</a:t>
            </a:r>
          </a:p>
        </p:txBody>
      </p:sp>
      <p:sp>
        <p:nvSpPr>
          <p:cNvPr id="259" name="Shape 259"/>
          <p:cNvSpPr/>
          <p:nvPr/>
        </p:nvSpPr>
        <p:spPr>
          <a:xfrm>
            <a:off x="8562339" y="10076905"/>
            <a:ext cx="725932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900" b="1" spc="58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“一切终将过去，一切都将重新开始”</a:t>
            </a:r>
          </a:p>
        </p:txBody>
      </p:sp>
      <p:sp>
        <p:nvSpPr>
          <p:cNvPr id="260" name="Shape 260"/>
          <p:cNvSpPr/>
          <p:nvPr/>
        </p:nvSpPr>
        <p:spPr>
          <a:xfrm>
            <a:off x="957910" y="1806217"/>
            <a:ext cx="2320213" cy="1"/>
          </a:xfrm>
          <a:prstGeom prst="line">
            <a:avLst/>
          </a:prstGeom>
          <a:ln w="38100">
            <a:solidFill>
              <a:srgbClr val="3EE5C6"/>
            </a:solidFill>
          </a:ln>
        </p:spPr>
        <p:txBody>
          <a:bodyPr lIns="109727" tIns="109727" rIns="109727" bIns="109727"/>
          <a:lstStyle/>
          <a:p>
            <a:pPr algn="r" defTabSz="457200">
              <a:lnSpc>
                <a:spcPct val="120000"/>
              </a:lnSpc>
              <a:defRPr sz="7600" spc="1520">
                <a:solidFill>
                  <a:srgbClr val="535353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endParaRPr/>
          </a:p>
        </p:txBody>
      </p:sp>
      <p:graphicFrame>
        <p:nvGraphicFramePr>
          <p:cNvPr id="261" name="Table 261"/>
          <p:cNvGraphicFramePr/>
          <p:nvPr/>
        </p:nvGraphicFramePr>
        <p:xfrm>
          <a:off x="954616" y="2766535"/>
          <a:ext cx="11108268" cy="5411895"/>
        </p:xfrm>
        <a:graphic>
          <a:graphicData uri="http://schemas.openxmlformats.org/drawingml/2006/table">
            <a:tbl>
              <a:tblPr firstCol="1">
                <a:tableStyleId>{4C3C2611-4C71-4FC5-86AE-919BDF0F9419}</a:tableStyleId>
              </a:tblPr>
              <a:tblGrid>
                <a:gridCol w="2360877"/>
                <a:gridCol w="8734690"/>
              </a:tblGrid>
              <a:tr h="899865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blurRad="12700" dist="12700" dir="162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PingFang SC Semibold"/>
                          <a:ea typeface="PingFang SC Semibold"/>
                          <a:cs typeface="PingFang SC Semibold"/>
                          <a:sym typeface="PingFang SC Semibold"/>
                        </a:rPr>
                        <a:t>键盘跟随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1300"/>
                        </a:spcBef>
                        <a:tabLst>
                          <a:tab pos="914400" algn="l"/>
                        </a:tabLst>
                        <a:defRPr sz="2400">
                          <a:solidFill>
                            <a:srgbClr val="DCDEE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u="sng">
                          <a:hlinkClick r:id="rId3"/>
                        </a:rPr>
                        <a:t>https://github.com/Andr3wHur5t/react-native-keyboard-spacer</a:t>
                      </a:r>
                    </a:p>
                  </a:txBody>
                  <a:tcPr marL="50800" marR="50800" marT="50800" marB="50800" anchor="ctr" horzOverflow="overflow"/>
                </a:tc>
              </a:tr>
              <a:tr h="899865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blurRad="12700" dist="12700" dir="162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PingFang SC Semibold"/>
                          <a:ea typeface="PingFang SC Semibold"/>
                          <a:cs typeface="PingFang SC Semibold"/>
                          <a:sym typeface="PingFang SC Semibold"/>
                        </a:rPr>
                        <a:t>抽屉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1300"/>
                        </a:spcBef>
                        <a:tabLst>
                          <a:tab pos="914400" algn="l"/>
                        </a:tabLst>
                        <a:defRPr sz="2400">
                          <a:solidFill>
                            <a:srgbClr val="DCDEE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u="sng">
                          <a:hlinkClick r:id="rId4"/>
                        </a:rPr>
                        <a:t>https://github.com/root-two/react-native-drawer</a:t>
                      </a:r>
                    </a:p>
                  </a:txBody>
                  <a:tcPr marL="50800" marR="50800" marT="50800" marB="50800" anchor="ctr" horzOverflow="overflow"/>
                </a:tc>
              </a:tr>
              <a:tr h="749861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blurRad="12700" dist="12700" dir="162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PingFang SC Semibold"/>
                          <a:ea typeface="PingFang SC Semibold"/>
                          <a:cs typeface="PingFang SC Semibold"/>
                          <a:sym typeface="PingFang SC Semibold"/>
                        </a:rPr>
                        <a:t>轮播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1300"/>
                        </a:spcBef>
                        <a:tabLst>
                          <a:tab pos="914400" algn="l"/>
                        </a:tabLst>
                        <a:defRPr sz="2400">
                          <a:solidFill>
                            <a:srgbClr val="DCDEE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u="sng">
                          <a:hlinkClick r:id="rId5"/>
                        </a:rPr>
                        <a:t>https://github.com/appintheair/react-native-looped-carousel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49869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blurRad="12700" dist="12700" dir="162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PingFang SC Semibold"/>
                          <a:ea typeface="PingFang SC Semibold"/>
                          <a:cs typeface="PingFang SC Semibold"/>
                          <a:sym typeface="PingFang SC Semibold"/>
                        </a:rPr>
                        <a:t>渐变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1300"/>
                        </a:spcBef>
                        <a:tabLst>
                          <a:tab pos="914400" algn="l"/>
                        </a:tabLst>
                        <a:defRPr sz="2400">
                          <a:solidFill>
                            <a:srgbClr val="DCDEE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u="sng">
                          <a:hlinkClick r:id="rId6"/>
                        </a:rPr>
                        <a:t>https://github.com/react-native-community/react-native-linear-gradient</a:t>
                      </a:r>
                    </a:p>
                  </a:txBody>
                  <a:tcPr marL="50800" marR="50800" marT="50800" marB="50800" anchor="ctr" horzOverflow="overflow"/>
                </a:tc>
              </a:tr>
              <a:tr h="899865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blurRad="12700" dist="12700" dir="162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PingFang SC Semibold"/>
                          <a:ea typeface="PingFang SC Semibold"/>
                          <a:cs typeface="PingFang SC Semibold"/>
                          <a:sym typeface="PingFang SC Semibold"/>
                        </a:rPr>
                        <a:t>侧滑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1300"/>
                        </a:spcBef>
                        <a:tabLst>
                          <a:tab pos="914400" algn="l"/>
                        </a:tabLst>
                        <a:defRPr sz="2400">
                          <a:solidFill>
                            <a:srgbClr val="DCDEE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u="sng">
                          <a:hlinkClick r:id="rId7"/>
                        </a:rPr>
                        <a:t>https://github.com/dancormier/react-native-swipeout</a:t>
                      </a:r>
                    </a:p>
                  </a:txBody>
                  <a:tcPr marL="50800" marR="50800" marT="50800" marB="50800" anchor="ctr" horzOverflow="overflow"/>
                </a:tc>
              </a:tr>
              <a:tr h="899865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blurRad="12700" dist="12700" dir="162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PingFang SC Semibold"/>
                          <a:ea typeface="PingFang SC Semibold"/>
                          <a:cs typeface="PingFang SC Semibold"/>
                          <a:sym typeface="PingFang SC Semibold"/>
                        </a:rPr>
                        <a:t>动画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1300"/>
                        </a:spcBef>
                        <a:tabLst>
                          <a:tab pos="914400" algn="l"/>
                        </a:tabLst>
                        <a:defRPr sz="2400">
                          <a:solidFill>
                            <a:srgbClr val="DCDEE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u="sng">
                          <a:hlinkClick r:id="rId8"/>
                        </a:rPr>
                        <a:t>https://github.com/oblador/react-native-animatable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pic>
        <p:nvPicPr>
          <p:cNvPr id="262" name="特赞_logo_白_方-04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014460" y="-162212"/>
            <a:ext cx="2161297" cy="20330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2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/>
        </p:nvSpPr>
        <p:spPr>
          <a:xfrm>
            <a:off x="794513" y="816259"/>
            <a:ext cx="14249450" cy="1070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9727" tIns="109727" rIns="109727" bIns="109727">
            <a:spAutoFit/>
          </a:bodyPr>
          <a:lstStyle>
            <a:lvl1pPr algn="l" defTabSz="457200">
              <a:defRPr sz="48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组件选型</a:t>
            </a:r>
          </a:p>
        </p:txBody>
      </p:sp>
      <p:grpSp>
        <p:nvGrpSpPr>
          <p:cNvPr id="269" name="Group 269"/>
          <p:cNvGrpSpPr/>
          <p:nvPr/>
        </p:nvGrpSpPr>
        <p:grpSpPr>
          <a:xfrm>
            <a:off x="15059128" y="4729617"/>
            <a:ext cx="2049746" cy="2530857"/>
            <a:chOff x="158005" y="0"/>
            <a:chExt cx="2049744" cy="2530855"/>
          </a:xfrm>
        </p:grpSpPr>
        <p:sp>
          <p:nvSpPr>
            <p:cNvPr id="267" name="Shape 267"/>
            <p:cNvSpPr/>
            <p:nvPr/>
          </p:nvSpPr>
          <p:spPr>
            <a:xfrm>
              <a:off x="158005" y="0"/>
              <a:ext cx="2049746" cy="2530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09727" tIns="109727" rIns="109727" bIns="109727" numCol="1" anchor="t">
              <a:spAutoFit/>
            </a:bodyPr>
            <a:lstStyle/>
            <a:p>
              <a:pPr defTabSz="548640">
                <a:defRPr sz="2800" b="1">
                  <a:solidFill>
                    <a:srgbClr val="FFFFFF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2016</a:t>
              </a:r>
            </a:p>
            <a:p>
              <a:pPr defTabSz="548640">
                <a:defRPr sz="2800" b="1">
                  <a:solidFill>
                    <a:srgbClr val="FAFAFA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特赞 / 上海</a:t>
              </a:r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前端工程师</a:t>
              </a:r>
            </a:p>
          </p:txBody>
        </p:sp>
        <p:sp>
          <p:nvSpPr>
            <p:cNvPr id="268" name="Shape 268"/>
            <p:cNvSpPr/>
            <p:nvPr/>
          </p:nvSpPr>
          <p:spPr>
            <a:xfrm>
              <a:off x="1119377" y="812529"/>
              <a:ext cx="127001" cy="127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09727" tIns="109727" rIns="109727" bIns="109727" numCol="1" anchor="ctr">
              <a:noAutofit/>
            </a:bodyPr>
            <a:lstStyle/>
            <a:p>
              <a:pPr defTabSz="469900">
                <a:lnSpc>
                  <a:spcPct val="150000"/>
                </a:lnSpc>
                <a:defRPr sz="5400" b="1" spc="1080">
                  <a:solidFill>
                    <a:srgbClr val="FFFFFF"/>
                  </a:solidFill>
                  <a:uFill>
                    <a:solidFill>
                      <a:srgbClr val="000000"/>
                    </a:solidFill>
                  </a:uFill>
                  <a:latin typeface="华文细黑"/>
                  <a:ea typeface="华文细黑"/>
                  <a:cs typeface="华文细黑"/>
                  <a:sym typeface="华文细黑"/>
                </a:defRPr>
              </a:pPr>
              <a:endParaRPr/>
            </a:p>
          </p:txBody>
        </p:sp>
      </p:grpSp>
      <p:sp>
        <p:nvSpPr>
          <p:cNvPr id="270" name="Shape 270"/>
          <p:cNvSpPr/>
          <p:nvPr/>
        </p:nvSpPr>
        <p:spPr>
          <a:xfrm>
            <a:off x="14066970" y="11280231"/>
            <a:ext cx="1398316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800">
                <a:solidFill>
                  <a:srgbClr val="F9F8F1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 苑永志</a:t>
            </a:r>
          </a:p>
        </p:txBody>
      </p:sp>
      <p:sp>
        <p:nvSpPr>
          <p:cNvPr id="271" name="Shape 271"/>
          <p:cNvSpPr/>
          <p:nvPr/>
        </p:nvSpPr>
        <p:spPr>
          <a:xfrm>
            <a:off x="8562339" y="10076905"/>
            <a:ext cx="725932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900" b="1" spc="58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“一切终将过去，一切都将重新开始”</a:t>
            </a:r>
          </a:p>
        </p:txBody>
      </p:sp>
      <p:sp>
        <p:nvSpPr>
          <p:cNvPr id="272" name="Shape 272"/>
          <p:cNvSpPr/>
          <p:nvPr/>
        </p:nvSpPr>
        <p:spPr>
          <a:xfrm>
            <a:off x="957910" y="1806217"/>
            <a:ext cx="2320213" cy="1"/>
          </a:xfrm>
          <a:prstGeom prst="line">
            <a:avLst/>
          </a:prstGeom>
          <a:ln w="38100">
            <a:solidFill>
              <a:srgbClr val="3EE5C6"/>
            </a:solidFill>
          </a:ln>
        </p:spPr>
        <p:txBody>
          <a:bodyPr lIns="109727" tIns="109727" rIns="109727" bIns="109727"/>
          <a:lstStyle/>
          <a:p>
            <a:pPr algn="r" defTabSz="457200">
              <a:lnSpc>
                <a:spcPct val="120000"/>
              </a:lnSpc>
              <a:defRPr sz="7600" spc="1520">
                <a:solidFill>
                  <a:srgbClr val="535353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3011252" y="3043661"/>
            <a:ext cx="2582879" cy="80907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DEF"/>
                </a:solidFill>
                <a:effectLst>
                  <a:outerShdw blurRad="25400" dist="12700" dir="16200000" rotWithShape="0">
                    <a:srgbClr val="000000">
                      <a:alpha val="40000"/>
                    </a:srgbClr>
                  </a:outerShdw>
                </a:effectLst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文件上传</a:t>
            </a:r>
          </a:p>
        </p:txBody>
      </p:sp>
      <p:sp>
        <p:nvSpPr>
          <p:cNvPr id="274" name="Shape 274"/>
          <p:cNvSpPr/>
          <p:nvPr/>
        </p:nvSpPr>
        <p:spPr>
          <a:xfrm>
            <a:off x="3011252" y="4185637"/>
            <a:ext cx="2582879" cy="80907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DEF"/>
                </a:solidFill>
                <a:effectLst>
                  <a:outerShdw blurRad="25400" dist="12700" dir="16200000" rotWithShape="0">
                    <a:srgbClr val="000000">
                      <a:alpha val="40000"/>
                    </a:srgbClr>
                  </a:outerShdw>
                </a:effectLst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图标</a:t>
            </a:r>
          </a:p>
        </p:txBody>
      </p:sp>
      <p:sp>
        <p:nvSpPr>
          <p:cNvPr id="275" name="Shape 275"/>
          <p:cNvSpPr/>
          <p:nvPr/>
        </p:nvSpPr>
        <p:spPr>
          <a:xfrm>
            <a:off x="3011252" y="5327613"/>
            <a:ext cx="2582879" cy="80907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DEF"/>
                </a:solidFill>
                <a:effectLst>
                  <a:outerShdw blurRad="25400" dist="12700" dir="16200000" rotWithShape="0">
                    <a:srgbClr val="000000">
                      <a:alpha val="40000"/>
                    </a:srgbClr>
                  </a:outerShdw>
                </a:effectLst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视频播放</a:t>
            </a:r>
          </a:p>
        </p:txBody>
      </p:sp>
      <p:sp>
        <p:nvSpPr>
          <p:cNvPr id="276" name="Shape 276"/>
          <p:cNvSpPr/>
          <p:nvPr/>
        </p:nvSpPr>
        <p:spPr>
          <a:xfrm>
            <a:off x="3011252" y="6469589"/>
            <a:ext cx="2582879" cy="80907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DEF"/>
                </a:solidFill>
                <a:effectLst>
                  <a:outerShdw blurRad="25400" dist="12700" dir="16200000" rotWithShape="0">
                    <a:srgbClr val="000000">
                      <a:alpha val="40000"/>
                    </a:srgbClr>
                  </a:outerShdw>
                </a:effectLst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选项卡</a:t>
            </a:r>
          </a:p>
        </p:txBody>
      </p:sp>
      <p:sp>
        <p:nvSpPr>
          <p:cNvPr id="277" name="Shape 277"/>
          <p:cNvSpPr/>
          <p:nvPr/>
        </p:nvSpPr>
        <p:spPr>
          <a:xfrm>
            <a:off x="7410669" y="3043661"/>
            <a:ext cx="2582879" cy="80907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DEF"/>
                </a:solidFill>
                <a:effectLst>
                  <a:outerShdw blurRad="25400" dist="12700" dir="16200000" rotWithShape="0">
                    <a:srgbClr val="000000">
                      <a:alpha val="40000"/>
                    </a:srgbClr>
                  </a:outerShdw>
                </a:effectLst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文件预览</a:t>
            </a:r>
          </a:p>
        </p:txBody>
      </p:sp>
      <p:sp>
        <p:nvSpPr>
          <p:cNvPr id="278" name="Shape 278"/>
          <p:cNvSpPr/>
          <p:nvPr/>
        </p:nvSpPr>
        <p:spPr>
          <a:xfrm>
            <a:off x="7410669" y="4185637"/>
            <a:ext cx="2582879" cy="80907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DEF"/>
                </a:solidFill>
                <a:effectLst>
                  <a:outerShdw blurRad="25400" dist="12700" dir="16200000" rotWithShape="0">
                    <a:srgbClr val="000000">
                      <a:alpha val="40000"/>
                    </a:srgbClr>
                  </a:outerShdw>
                </a:effectLst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地图</a:t>
            </a:r>
          </a:p>
        </p:txBody>
      </p:sp>
      <p:sp>
        <p:nvSpPr>
          <p:cNvPr id="279" name="Shape 279"/>
          <p:cNvSpPr/>
          <p:nvPr/>
        </p:nvSpPr>
        <p:spPr>
          <a:xfrm>
            <a:off x="7410669" y="5327613"/>
            <a:ext cx="2582879" cy="80907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DEF"/>
                </a:solidFill>
                <a:effectLst>
                  <a:outerShdw blurRad="25400" dist="12700" dir="16200000" rotWithShape="0">
                    <a:srgbClr val="000000">
                      <a:alpha val="40000"/>
                    </a:srgbClr>
                  </a:outerShdw>
                </a:effectLst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设备信息</a:t>
            </a:r>
          </a:p>
        </p:txBody>
      </p:sp>
      <p:sp>
        <p:nvSpPr>
          <p:cNvPr id="280" name="Shape 280"/>
          <p:cNvSpPr/>
          <p:nvPr/>
        </p:nvSpPr>
        <p:spPr>
          <a:xfrm>
            <a:off x="7410669" y="6469589"/>
            <a:ext cx="2582879" cy="80907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DEF"/>
                </a:solidFill>
                <a:effectLst>
                  <a:outerShdw blurRad="25400" dist="12700" dir="16200000" rotWithShape="0">
                    <a:srgbClr val="000000">
                      <a:alpha val="40000"/>
                    </a:srgbClr>
                  </a:outerShdw>
                </a:effectLst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…</a:t>
            </a:r>
          </a:p>
        </p:txBody>
      </p:sp>
      <p:pic>
        <p:nvPicPr>
          <p:cNvPr id="281" name="特赞_logo_白_方-0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014460" y="-162212"/>
            <a:ext cx="2161297" cy="20330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2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/>
        </p:nvSpPr>
        <p:spPr>
          <a:xfrm>
            <a:off x="825925" y="842829"/>
            <a:ext cx="14249451" cy="1070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9727" tIns="109727" rIns="109727" bIns="109727">
            <a:spAutoFit/>
          </a:bodyPr>
          <a:lstStyle>
            <a:lvl1pPr algn="l" defTabSz="457200">
              <a:defRPr sz="48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动画</a:t>
            </a:r>
          </a:p>
        </p:txBody>
      </p:sp>
      <p:sp>
        <p:nvSpPr>
          <p:cNvPr id="286" name="Shape 286"/>
          <p:cNvSpPr/>
          <p:nvPr/>
        </p:nvSpPr>
        <p:spPr>
          <a:xfrm>
            <a:off x="14066970" y="11280231"/>
            <a:ext cx="1398316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800">
                <a:solidFill>
                  <a:srgbClr val="F9F8F1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 苑永志</a:t>
            </a:r>
          </a:p>
        </p:txBody>
      </p:sp>
      <p:sp>
        <p:nvSpPr>
          <p:cNvPr id="287" name="Shape 287"/>
          <p:cNvSpPr/>
          <p:nvPr/>
        </p:nvSpPr>
        <p:spPr>
          <a:xfrm>
            <a:off x="8562339" y="10076905"/>
            <a:ext cx="725932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900" b="1" spc="58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“一切终将过去，一切都将重新开始”</a:t>
            </a:r>
          </a:p>
        </p:txBody>
      </p:sp>
      <p:sp>
        <p:nvSpPr>
          <p:cNvPr id="288" name="Shape 288"/>
          <p:cNvSpPr/>
          <p:nvPr/>
        </p:nvSpPr>
        <p:spPr>
          <a:xfrm>
            <a:off x="957910" y="1806217"/>
            <a:ext cx="1105306" cy="1"/>
          </a:xfrm>
          <a:prstGeom prst="line">
            <a:avLst/>
          </a:prstGeom>
          <a:ln w="38100">
            <a:solidFill>
              <a:srgbClr val="3EE5C6"/>
            </a:solidFill>
          </a:ln>
        </p:spPr>
        <p:txBody>
          <a:bodyPr lIns="109727" tIns="109727" rIns="109727" bIns="109727"/>
          <a:lstStyle/>
          <a:p>
            <a:pPr algn="r" defTabSz="457200">
              <a:lnSpc>
                <a:spcPct val="120000"/>
              </a:lnSpc>
              <a:defRPr sz="7600" spc="1520">
                <a:solidFill>
                  <a:srgbClr val="535353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endParaRPr/>
          </a:p>
        </p:txBody>
      </p:sp>
      <p:pic>
        <p:nvPicPr>
          <p:cNvPr id="289" name="特赞_logo_白_方-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14460" y="-162212"/>
            <a:ext cx="2161297" cy="20330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2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/>
        </p:nvSpPr>
        <p:spPr>
          <a:xfrm>
            <a:off x="825925" y="842829"/>
            <a:ext cx="14249451" cy="1070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9727" tIns="109727" rIns="109727" bIns="109727">
            <a:spAutoFit/>
          </a:bodyPr>
          <a:lstStyle>
            <a:lvl1pPr algn="l" defTabSz="457200">
              <a:defRPr sz="48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动画</a:t>
            </a:r>
          </a:p>
        </p:txBody>
      </p:sp>
      <p:sp>
        <p:nvSpPr>
          <p:cNvPr id="294" name="Shape 294"/>
          <p:cNvSpPr/>
          <p:nvPr/>
        </p:nvSpPr>
        <p:spPr>
          <a:xfrm>
            <a:off x="14066970" y="11280231"/>
            <a:ext cx="1398316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800">
                <a:solidFill>
                  <a:srgbClr val="F9F8F1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 苑永志</a:t>
            </a:r>
          </a:p>
        </p:txBody>
      </p:sp>
      <p:sp>
        <p:nvSpPr>
          <p:cNvPr id="295" name="Shape 295"/>
          <p:cNvSpPr/>
          <p:nvPr/>
        </p:nvSpPr>
        <p:spPr>
          <a:xfrm>
            <a:off x="8562339" y="10076905"/>
            <a:ext cx="725932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900" b="1" spc="58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“一切终将过去，一切都将重新开始”</a:t>
            </a:r>
          </a:p>
        </p:txBody>
      </p:sp>
      <p:sp>
        <p:nvSpPr>
          <p:cNvPr id="296" name="Shape 296"/>
          <p:cNvSpPr/>
          <p:nvPr/>
        </p:nvSpPr>
        <p:spPr>
          <a:xfrm>
            <a:off x="957910" y="1806217"/>
            <a:ext cx="1105306" cy="1"/>
          </a:xfrm>
          <a:prstGeom prst="line">
            <a:avLst/>
          </a:prstGeom>
          <a:ln w="38100">
            <a:solidFill>
              <a:srgbClr val="3EE5C6"/>
            </a:solidFill>
          </a:ln>
        </p:spPr>
        <p:txBody>
          <a:bodyPr lIns="109727" tIns="109727" rIns="109727" bIns="109727"/>
          <a:lstStyle/>
          <a:p>
            <a:pPr algn="r" defTabSz="457200">
              <a:lnSpc>
                <a:spcPct val="120000"/>
              </a:lnSpc>
              <a:defRPr sz="7600" spc="1520">
                <a:solidFill>
                  <a:srgbClr val="535353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endParaRPr/>
          </a:p>
        </p:txBody>
      </p:sp>
      <p:sp>
        <p:nvSpPr>
          <p:cNvPr id="297" name="Shape 297"/>
          <p:cNvSpPr/>
          <p:nvPr/>
        </p:nvSpPr>
        <p:spPr>
          <a:xfrm>
            <a:off x="3448241" y="3425166"/>
            <a:ext cx="2713635" cy="825501"/>
          </a:xfrm>
          <a:prstGeom prst="rect">
            <a:avLst/>
          </a:prstGeom>
          <a:ln w="12700">
            <a:miter lim="400000"/>
          </a:ln>
          <a:effectLst>
            <a:outerShdw blurRad="190500" dist="546100" dir="5400000" rotWithShape="0">
              <a:srgbClr val="FFFB00">
                <a:alpha val="91903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1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CSS动画？</a:t>
            </a:r>
          </a:p>
        </p:txBody>
      </p:sp>
      <p:sp>
        <p:nvSpPr>
          <p:cNvPr id="298" name="Shape 298"/>
          <p:cNvSpPr/>
          <p:nvPr/>
        </p:nvSpPr>
        <p:spPr>
          <a:xfrm>
            <a:off x="3448241" y="5502933"/>
            <a:ext cx="6553797" cy="825501"/>
          </a:xfrm>
          <a:prstGeom prst="rect">
            <a:avLst/>
          </a:prstGeom>
          <a:ln w="12700">
            <a:miter lim="400000"/>
          </a:ln>
          <a:effectLst>
            <a:outerShdw blurRad="190500" dist="546100" dir="5400000" rotWithShape="0">
              <a:srgbClr val="FFFB00">
                <a:alpha val="91903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1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requestAnimationFrame ？</a:t>
            </a:r>
          </a:p>
        </p:txBody>
      </p:sp>
      <p:pic>
        <p:nvPicPr>
          <p:cNvPr id="299" name="特赞_logo_白_方-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14460" y="-162212"/>
            <a:ext cx="2161297" cy="20330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2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/>
        </p:nvSpPr>
        <p:spPr>
          <a:xfrm>
            <a:off x="825925" y="842829"/>
            <a:ext cx="14249451" cy="1070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9727" tIns="109727" rIns="109727" bIns="109727">
            <a:spAutoFit/>
          </a:bodyPr>
          <a:lstStyle>
            <a:lvl1pPr algn="l" defTabSz="457200">
              <a:defRPr sz="48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动画</a:t>
            </a:r>
          </a:p>
        </p:txBody>
      </p:sp>
      <p:grpSp>
        <p:nvGrpSpPr>
          <p:cNvPr id="306" name="Group 306"/>
          <p:cNvGrpSpPr/>
          <p:nvPr/>
        </p:nvGrpSpPr>
        <p:grpSpPr>
          <a:xfrm>
            <a:off x="15059128" y="4729617"/>
            <a:ext cx="2049746" cy="2530857"/>
            <a:chOff x="158005" y="0"/>
            <a:chExt cx="2049744" cy="2530855"/>
          </a:xfrm>
        </p:grpSpPr>
        <p:sp>
          <p:nvSpPr>
            <p:cNvPr id="304" name="Shape 304"/>
            <p:cNvSpPr/>
            <p:nvPr/>
          </p:nvSpPr>
          <p:spPr>
            <a:xfrm>
              <a:off x="158005" y="0"/>
              <a:ext cx="2049746" cy="2530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09727" tIns="109727" rIns="109727" bIns="109727" numCol="1" anchor="t">
              <a:spAutoFit/>
            </a:bodyPr>
            <a:lstStyle/>
            <a:p>
              <a:pPr defTabSz="548640">
                <a:defRPr sz="2800" b="1">
                  <a:solidFill>
                    <a:srgbClr val="FFFFFF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2016</a:t>
              </a:r>
            </a:p>
            <a:p>
              <a:pPr defTabSz="548640">
                <a:defRPr sz="2800" b="1">
                  <a:solidFill>
                    <a:srgbClr val="FAFAFA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特赞 / 上海</a:t>
              </a:r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前端工程师</a:t>
              </a:r>
            </a:p>
          </p:txBody>
        </p:sp>
        <p:sp>
          <p:nvSpPr>
            <p:cNvPr id="305" name="Shape 305"/>
            <p:cNvSpPr/>
            <p:nvPr/>
          </p:nvSpPr>
          <p:spPr>
            <a:xfrm>
              <a:off x="1119377" y="812529"/>
              <a:ext cx="127001" cy="127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09727" tIns="109727" rIns="109727" bIns="109727" numCol="1" anchor="ctr">
              <a:noAutofit/>
            </a:bodyPr>
            <a:lstStyle/>
            <a:p>
              <a:pPr defTabSz="469900">
                <a:lnSpc>
                  <a:spcPct val="150000"/>
                </a:lnSpc>
                <a:defRPr sz="5400" b="1" spc="1080">
                  <a:solidFill>
                    <a:srgbClr val="FFFFFF"/>
                  </a:solidFill>
                  <a:uFill>
                    <a:solidFill>
                      <a:srgbClr val="000000"/>
                    </a:solidFill>
                  </a:uFill>
                  <a:latin typeface="华文细黑"/>
                  <a:ea typeface="华文细黑"/>
                  <a:cs typeface="华文细黑"/>
                  <a:sym typeface="华文细黑"/>
                </a:defRPr>
              </a:pPr>
              <a:endParaRPr/>
            </a:p>
          </p:txBody>
        </p:sp>
      </p:grpSp>
      <p:sp>
        <p:nvSpPr>
          <p:cNvPr id="307" name="Shape 307"/>
          <p:cNvSpPr/>
          <p:nvPr/>
        </p:nvSpPr>
        <p:spPr>
          <a:xfrm>
            <a:off x="14066970" y="11280231"/>
            <a:ext cx="1398316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800">
                <a:solidFill>
                  <a:srgbClr val="F9F8F1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 苑永志</a:t>
            </a:r>
          </a:p>
        </p:txBody>
      </p:sp>
      <p:sp>
        <p:nvSpPr>
          <p:cNvPr id="308" name="Shape 308"/>
          <p:cNvSpPr/>
          <p:nvPr/>
        </p:nvSpPr>
        <p:spPr>
          <a:xfrm>
            <a:off x="8562339" y="10076905"/>
            <a:ext cx="725932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900" b="1" spc="58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“一切终将过去，一切都将重新开始”</a:t>
            </a:r>
          </a:p>
        </p:txBody>
      </p:sp>
      <p:sp>
        <p:nvSpPr>
          <p:cNvPr id="309" name="Shape 309"/>
          <p:cNvSpPr/>
          <p:nvPr/>
        </p:nvSpPr>
        <p:spPr>
          <a:xfrm>
            <a:off x="957910" y="1806217"/>
            <a:ext cx="1105306" cy="1"/>
          </a:xfrm>
          <a:prstGeom prst="line">
            <a:avLst/>
          </a:prstGeom>
          <a:ln w="38100">
            <a:solidFill>
              <a:srgbClr val="3EE5C6"/>
            </a:solidFill>
          </a:ln>
        </p:spPr>
        <p:txBody>
          <a:bodyPr lIns="109727" tIns="109727" rIns="109727" bIns="109727"/>
          <a:lstStyle/>
          <a:p>
            <a:pPr algn="r" defTabSz="457200">
              <a:lnSpc>
                <a:spcPct val="120000"/>
              </a:lnSpc>
              <a:defRPr sz="7600" spc="1520">
                <a:solidFill>
                  <a:srgbClr val="535353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endParaRPr/>
          </a:p>
        </p:txBody>
      </p:sp>
      <p:pic>
        <p:nvPicPr>
          <p:cNvPr id="31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1813844"/>
            <a:ext cx="13004801" cy="72866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特赞_logo_白_方-0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014460" y="-162212"/>
            <a:ext cx="2161297" cy="20330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2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/>
        </p:nvSpPr>
        <p:spPr>
          <a:xfrm>
            <a:off x="825925" y="842829"/>
            <a:ext cx="14249451" cy="1070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9727" tIns="109727" rIns="109727" bIns="109727">
            <a:spAutoFit/>
          </a:bodyPr>
          <a:lstStyle>
            <a:lvl1pPr algn="l" defTabSz="457200">
              <a:defRPr sz="48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动画</a:t>
            </a:r>
          </a:p>
        </p:txBody>
      </p:sp>
      <p:grpSp>
        <p:nvGrpSpPr>
          <p:cNvPr id="318" name="Group 318"/>
          <p:cNvGrpSpPr/>
          <p:nvPr/>
        </p:nvGrpSpPr>
        <p:grpSpPr>
          <a:xfrm>
            <a:off x="15059128" y="4729617"/>
            <a:ext cx="2049746" cy="2530857"/>
            <a:chOff x="158005" y="0"/>
            <a:chExt cx="2049744" cy="2530855"/>
          </a:xfrm>
        </p:grpSpPr>
        <p:sp>
          <p:nvSpPr>
            <p:cNvPr id="316" name="Shape 316"/>
            <p:cNvSpPr/>
            <p:nvPr/>
          </p:nvSpPr>
          <p:spPr>
            <a:xfrm>
              <a:off x="158005" y="0"/>
              <a:ext cx="2049746" cy="2530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09727" tIns="109727" rIns="109727" bIns="109727" numCol="1" anchor="t">
              <a:spAutoFit/>
            </a:bodyPr>
            <a:lstStyle/>
            <a:p>
              <a:pPr defTabSz="548640">
                <a:defRPr sz="2800" b="1">
                  <a:solidFill>
                    <a:srgbClr val="FFFFFF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2016</a:t>
              </a:r>
            </a:p>
            <a:p>
              <a:pPr defTabSz="548640">
                <a:defRPr sz="2800" b="1">
                  <a:solidFill>
                    <a:srgbClr val="FAFAFA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特赞 / 上海</a:t>
              </a:r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前端工程师</a:t>
              </a:r>
            </a:p>
          </p:txBody>
        </p:sp>
        <p:sp>
          <p:nvSpPr>
            <p:cNvPr id="317" name="Shape 317"/>
            <p:cNvSpPr/>
            <p:nvPr/>
          </p:nvSpPr>
          <p:spPr>
            <a:xfrm>
              <a:off x="1119377" y="812529"/>
              <a:ext cx="127001" cy="127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09727" tIns="109727" rIns="109727" bIns="109727" numCol="1" anchor="ctr">
              <a:noAutofit/>
            </a:bodyPr>
            <a:lstStyle/>
            <a:p>
              <a:pPr defTabSz="469900">
                <a:lnSpc>
                  <a:spcPct val="150000"/>
                </a:lnSpc>
                <a:defRPr sz="5400" b="1" spc="1080">
                  <a:solidFill>
                    <a:srgbClr val="FFFFFF"/>
                  </a:solidFill>
                  <a:uFill>
                    <a:solidFill>
                      <a:srgbClr val="000000"/>
                    </a:solidFill>
                  </a:uFill>
                  <a:latin typeface="华文细黑"/>
                  <a:ea typeface="华文细黑"/>
                  <a:cs typeface="华文细黑"/>
                  <a:sym typeface="华文细黑"/>
                </a:defRPr>
              </a:pPr>
              <a:endParaRPr/>
            </a:p>
          </p:txBody>
        </p:sp>
      </p:grpSp>
      <p:sp>
        <p:nvSpPr>
          <p:cNvPr id="319" name="Shape 319"/>
          <p:cNvSpPr/>
          <p:nvPr/>
        </p:nvSpPr>
        <p:spPr>
          <a:xfrm>
            <a:off x="14066970" y="11280231"/>
            <a:ext cx="1398316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800">
                <a:solidFill>
                  <a:srgbClr val="F9F8F1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 苑永志</a:t>
            </a:r>
          </a:p>
        </p:txBody>
      </p:sp>
      <p:sp>
        <p:nvSpPr>
          <p:cNvPr id="320" name="Shape 320"/>
          <p:cNvSpPr/>
          <p:nvPr/>
        </p:nvSpPr>
        <p:spPr>
          <a:xfrm>
            <a:off x="8562339" y="10076905"/>
            <a:ext cx="725932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900" b="1" spc="58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“一切终将过去，一切都将重新开始”</a:t>
            </a:r>
          </a:p>
        </p:txBody>
      </p:sp>
      <p:sp>
        <p:nvSpPr>
          <p:cNvPr id="321" name="Shape 321"/>
          <p:cNvSpPr/>
          <p:nvPr/>
        </p:nvSpPr>
        <p:spPr>
          <a:xfrm>
            <a:off x="957910" y="1806217"/>
            <a:ext cx="1105306" cy="1"/>
          </a:xfrm>
          <a:prstGeom prst="line">
            <a:avLst/>
          </a:prstGeom>
          <a:ln w="38100">
            <a:solidFill>
              <a:srgbClr val="3EE5C6"/>
            </a:solidFill>
          </a:ln>
        </p:spPr>
        <p:txBody>
          <a:bodyPr lIns="109727" tIns="109727" rIns="109727" bIns="109727"/>
          <a:lstStyle/>
          <a:p>
            <a:pPr algn="r" defTabSz="457200">
              <a:lnSpc>
                <a:spcPct val="120000"/>
              </a:lnSpc>
              <a:defRPr sz="7600" spc="1520">
                <a:solidFill>
                  <a:srgbClr val="535353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endParaRPr/>
          </a:p>
        </p:txBody>
      </p:sp>
      <p:pic>
        <p:nvPicPr>
          <p:cNvPr id="32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7785" y="2301600"/>
            <a:ext cx="3728902" cy="1531874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88889" y="2151224"/>
            <a:ext cx="5675676" cy="13699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76470" y="4240873"/>
            <a:ext cx="6578601" cy="452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特赞_logo_白_方-04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014460" y="-162212"/>
            <a:ext cx="2161297" cy="2033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3160" y="4729617"/>
            <a:ext cx="6096001" cy="3911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" grpId="1" animBg="1" advAuto="0"/>
      <p:bldP spid="324" grpId="3" animBg="1" advAuto="0"/>
      <p:bldP spid="326" grpId="2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2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/>
        </p:nvSpPr>
        <p:spPr>
          <a:xfrm>
            <a:off x="825925" y="842829"/>
            <a:ext cx="14249451" cy="1070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9727" tIns="109727" rIns="109727" bIns="109727">
            <a:spAutoFit/>
          </a:bodyPr>
          <a:lstStyle>
            <a:lvl1pPr algn="l" defTabSz="457200">
              <a:defRPr sz="48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动画</a:t>
            </a:r>
          </a:p>
        </p:txBody>
      </p:sp>
      <p:grpSp>
        <p:nvGrpSpPr>
          <p:cNvPr id="333" name="Group 333"/>
          <p:cNvGrpSpPr/>
          <p:nvPr/>
        </p:nvGrpSpPr>
        <p:grpSpPr>
          <a:xfrm>
            <a:off x="15059128" y="4729617"/>
            <a:ext cx="2049746" cy="2530857"/>
            <a:chOff x="158005" y="0"/>
            <a:chExt cx="2049744" cy="2530855"/>
          </a:xfrm>
        </p:grpSpPr>
        <p:sp>
          <p:nvSpPr>
            <p:cNvPr id="331" name="Shape 331"/>
            <p:cNvSpPr/>
            <p:nvPr/>
          </p:nvSpPr>
          <p:spPr>
            <a:xfrm>
              <a:off x="158005" y="0"/>
              <a:ext cx="2049746" cy="2530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09727" tIns="109727" rIns="109727" bIns="109727" numCol="1" anchor="t">
              <a:spAutoFit/>
            </a:bodyPr>
            <a:lstStyle/>
            <a:p>
              <a:pPr defTabSz="548640">
                <a:defRPr sz="2800" b="1">
                  <a:solidFill>
                    <a:srgbClr val="FFFFFF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2016</a:t>
              </a:r>
            </a:p>
            <a:p>
              <a:pPr defTabSz="548640">
                <a:defRPr sz="2800" b="1">
                  <a:solidFill>
                    <a:srgbClr val="FAFAFA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特赞 / 上海</a:t>
              </a:r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前端工程师</a:t>
              </a:r>
            </a:p>
          </p:txBody>
        </p:sp>
        <p:sp>
          <p:nvSpPr>
            <p:cNvPr id="332" name="Shape 332"/>
            <p:cNvSpPr/>
            <p:nvPr/>
          </p:nvSpPr>
          <p:spPr>
            <a:xfrm>
              <a:off x="1119377" y="812529"/>
              <a:ext cx="127001" cy="127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09727" tIns="109727" rIns="109727" bIns="109727" numCol="1" anchor="ctr">
              <a:noAutofit/>
            </a:bodyPr>
            <a:lstStyle/>
            <a:p>
              <a:pPr defTabSz="469900">
                <a:lnSpc>
                  <a:spcPct val="150000"/>
                </a:lnSpc>
                <a:defRPr sz="5400" b="1" spc="1080">
                  <a:solidFill>
                    <a:srgbClr val="FFFFFF"/>
                  </a:solidFill>
                  <a:uFill>
                    <a:solidFill>
                      <a:srgbClr val="000000"/>
                    </a:solidFill>
                  </a:uFill>
                  <a:latin typeface="华文细黑"/>
                  <a:ea typeface="华文细黑"/>
                  <a:cs typeface="华文细黑"/>
                  <a:sym typeface="华文细黑"/>
                </a:defRPr>
              </a:pPr>
              <a:endParaRPr/>
            </a:p>
          </p:txBody>
        </p:sp>
      </p:grpSp>
      <p:sp>
        <p:nvSpPr>
          <p:cNvPr id="334" name="Shape 334"/>
          <p:cNvSpPr/>
          <p:nvPr/>
        </p:nvSpPr>
        <p:spPr>
          <a:xfrm>
            <a:off x="14066970" y="11280231"/>
            <a:ext cx="1398316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800">
                <a:solidFill>
                  <a:srgbClr val="F9F8F1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 苑永志</a:t>
            </a:r>
          </a:p>
        </p:txBody>
      </p:sp>
      <p:sp>
        <p:nvSpPr>
          <p:cNvPr id="335" name="Shape 335"/>
          <p:cNvSpPr/>
          <p:nvPr/>
        </p:nvSpPr>
        <p:spPr>
          <a:xfrm>
            <a:off x="8562339" y="10076905"/>
            <a:ext cx="725932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900" b="1" spc="58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“一切终将过去，一切都将重新开始”</a:t>
            </a:r>
          </a:p>
        </p:txBody>
      </p:sp>
      <p:sp>
        <p:nvSpPr>
          <p:cNvPr id="336" name="Shape 336"/>
          <p:cNvSpPr/>
          <p:nvPr/>
        </p:nvSpPr>
        <p:spPr>
          <a:xfrm>
            <a:off x="957910" y="1806217"/>
            <a:ext cx="1105306" cy="1"/>
          </a:xfrm>
          <a:prstGeom prst="line">
            <a:avLst/>
          </a:prstGeom>
          <a:ln w="38100">
            <a:solidFill>
              <a:srgbClr val="3EE5C6"/>
            </a:solidFill>
          </a:ln>
        </p:spPr>
        <p:txBody>
          <a:bodyPr lIns="109727" tIns="109727" rIns="109727" bIns="109727"/>
          <a:lstStyle/>
          <a:p>
            <a:pPr algn="r" defTabSz="457200">
              <a:lnSpc>
                <a:spcPct val="120000"/>
              </a:lnSpc>
              <a:defRPr sz="7600" spc="1520">
                <a:solidFill>
                  <a:srgbClr val="535353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endParaRPr/>
          </a:p>
        </p:txBody>
      </p:sp>
      <p:sp>
        <p:nvSpPr>
          <p:cNvPr id="337" name="Shape 337"/>
          <p:cNvSpPr/>
          <p:nvPr/>
        </p:nvSpPr>
        <p:spPr>
          <a:xfrm>
            <a:off x="3864924" y="1022407"/>
            <a:ext cx="373573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satOff val="7361"/>
                    <a:lumOff val="7535"/>
                  </a:schemeClr>
                </a:solidFill>
              </a:defRPr>
            </a:lvl1pPr>
          </a:lstStyle>
          <a:p>
            <a:r>
              <a:t>LayoutAnimation</a:t>
            </a:r>
          </a:p>
        </p:txBody>
      </p:sp>
      <p:sp>
        <p:nvSpPr>
          <p:cNvPr id="338" name="Shape 338"/>
          <p:cNvSpPr/>
          <p:nvPr/>
        </p:nvSpPr>
        <p:spPr>
          <a:xfrm>
            <a:off x="1259196" y="4283739"/>
            <a:ext cx="184978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278599"/>
                    <a:satOff val="19149"/>
                    <a:lumOff val="6862"/>
                  </a:schemeClr>
                </a:solidFill>
              </a:defRPr>
            </a:lvl1pPr>
          </a:lstStyle>
          <a:p>
            <a:r>
              <a:t>Android</a:t>
            </a:r>
          </a:p>
        </p:txBody>
      </p:sp>
      <p:sp>
        <p:nvSpPr>
          <p:cNvPr id="339" name="Shape 339"/>
          <p:cNvSpPr/>
          <p:nvPr/>
        </p:nvSpPr>
        <p:spPr>
          <a:xfrm>
            <a:off x="1259196" y="6599576"/>
            <a:ext cx="11143804" cy="115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LayoutAnimation.spring();</a:t>
            </a:r>
          </a:p>
          <a:p>
            <a:pPr>
              <a:defRPr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this.setState({w: this.state.w + 15, h: this.state.h + 15})</a:t>
            </a:r>
          </a:p>
        </p:txBody>
      </p:sp>
      <p:sp>
        <p:nvSpPr>
          <p:cNvPr id="340" name="Shape 340"/>
          <p:cNvSpPr/>
          <p:nvPr/>
        </p:nvSpPr>
        <p:spPr>
          <a:xfrm>
            <a:off x="1259196" y="2510976"/>
            <a:ext cx="7667921" cy="949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400">
                <a:solidFill>
                  <a:schemeClr val="accent2">
                    <a:satOff val="17042"/>
                    <a:lumOff val="11017"/>
                  </a:schemeClr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LayoutAnimation</a:t>
            </a:r>
            <a:r>
              <a:t>允许你在全局范围内创建和更新动画，</a:t>
            </a:r>
          </a:p>
          <a:p>
            <a:pPr algn="l">
              <a:defRPr sz="2400">
                <a:solidFill>
                  <a:schemeClr val="accent2">
                    <a:satOff val="17042"/>
                    <a:lumOff val="11017"/>
                  </a:schemeClr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这些动画会在下一次渲染或布局周期运行</a:t>
            </a:r>
          </a:p>
        </p:txBody>
      </p:sp>
      <p:pic>
        <p:nvPicPr>
          <p:cNvPr id="341" name="特赞_logo_白_方-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14460" y="-162212"/>
            <a:ext cx="2161297" cy="2033077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Shape 342"/>
          <p:cNvSpPr/>
          <p:nvPr/>
        </p:nvSpPr>
        <p:spPr>
          <a:xfrm>
            <a:off x="1259196" y="5047924"/>
            <a:ext cx="8077350" cy="802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400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UIManager.setLayoutAnimationEnabledExperimental &amp;&amp;</a:t>
            </a:r>
          </a:p>
          <a:p>
            <a:pPr algn="l">
              <a:defRPr sz="2400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UIManager.setLayoutAnimationEnabledExperimental(true);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2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/>
        </p:nvSpPr>
        <p:spPr>
          <a:xfrm>
            <a:off x="825925" y="842829"/>
            <a:ext cx="14249451" cy="1070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9727" tIns="109727" rIns="109727" bIns="109727">
            <a:spAutoFit/>
          </a:bodyPr>
          <a:lstStyle>
            <a:lvl1pPr algn="l" defTabSz="457200">
              <a:defRPr sz="48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动画</a:t>
            </a:r>
          </a:p>
        </p:txBody>
      </p:sp>
      <p:grpSp>
        <p:nvGrpSpPr>
          <p:cNvPr id="349" name="Group 349"/>
          <p:cNvGrpSpPr/>
          <p:nvPr/>
        </p:nvGrpSpPr>
        <p:grpSpPr>
          <a:xfrm>
            <a:off x="15059128" y="4729617"/>
            <a:ext cx="2049746" cy="2530857"/>
            <a:chOff x="158005" y="0"/>
            <a:chExt cx="2049744" cy="2530855"/>
          </a:xfrm>
        </p:grpSpPr>
        <p:sp>
          <p:nvSpPr>
            <p:cNvPr id="347" name="Shape 347"/>
            <p:cNvSpPr/>
            <p:nvPr/>
          </p:nvSpPr>
          <p:spPr>
            <a:xfrm>
              <a:off x="158005" y="0"/>
              <a:ext cx="2049746" cy="2530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09727" tIns="109727" rIns="109727" bIns="109727" numCol="1" anchor="t">
              <a:spAutoFit/>
            </a:bodyPr>
            <a:lstStyle/>
            <a:p>
              <a:pPr defTabSz="548640">
                <a:defRPr sz="2800" b="1">
                  <a:solidFill>
                    <a:srgbClr val="FFFFFF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2016</a:t>
              </a:r>
            </a:p>
            <a:p>
              <a:pPr defTabSz="548640">
                <a:defRPr sz="2800" b="1">
                  <a:solidFill>
                    <a:srgbClr val="FAFAFA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特赞 / 上海</a:t>
              </a:r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前端工程师</a:t>
              </a:r>
            </a:p>
          </p:txBody>
        </p:sp>
        <p:sp>
          <p:nvSpPr>
            <p:cNvPr id="348" name="Shape 348"/>
            <p:cNvSpPr/>
            <p:nvPr/>
          </p:nvSpPr>
          <p:spPr>
            <a:xfrm>
              <a:off x="1119377" y="812529"/>
              <a:ext cx="127001" cy="127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09727" tIns="109727" rIns="109727" bIns="109727" numCol="1" anchor="ctr">
              <a:noAutofit/>
            </a:bodyPr>
            <a:lstStyle/>
            <a:p>
              <a:pPr defTabSz="469900">
                <a:lnSpc>
                  <a:spcPct val="150000"/>
                </a:lnSpc>
                <a:defRPr sz="5400" b="1" spc="1080">
                  <a:solidFill>
                    <a:srgbClr val="FFFFFF"/>
                  </a:solidFill>
                  <a:uFill>
                    <a:solidFill>
                      <a:srgbClr val="000000"/>
                    </a:solidFill>
                  </a:uFill>
                  <a:latin typeface="华文细黑"/>
                  <a:ea typeface="华文细黑"/>
                  <a:cs typeface="华文细黑"/>
                  <a:sym typeface="华文细黑"/>
                </a:defRPr>
              </a:pPr>
              <a:endParaRPr/>
            </a:p>
          </p:txBody>
        </p:sp>
      </p:grpSp>
      <p:sp>
        <p:nvSpPr>
          <p:cNvPr id="350" name="Shape 350"/>
          <p:cNvSpPr/>
          <p:nvPr/>
        </p:nvSpPr>
        <p:spPr>
          <a:xfrm>
            <a:off x="14066970" y="11280231"/>
            <a:ext cx="1398316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800">
                <a:solidFill>
                  <a:srgbClr val="F9F8F1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 苑永志</a:t>
            </a:r>
          </a:p>
        </p:txBody>
      </p:sp>
      <p:sp>
        <p:nvSpPr>
          <p:cNvPr id="351" name="Shape 351"/>
          <p:cNvSpPr/>
          <p:nvPr/>
        </p:nvSpPr>
        <p:spPr>
          <a:xfrm>
            <a:off x="8562339" y="10076905"/>
            <a:ext cx="725932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900" b="1" spc="58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“一切终将过去，一切都将重新开始”</a:t>
            </a:r>
          </a:p>
        </p:txBody>
      </p:sp>
      <p:sp>
        <p:nvSpPr>
          <p:cNvPr id="352" name="Shape 352"/>
          <p:cNvSpPr/>
          <p:nvPr/>
        </p:nvSpPr>
        <p:spPr>
          <a:xfrm>
            <a:off x="957910" y="1806217"/>
            <a:ext cx="1105306" cy="1"/>
          </a:xfrm>
          <a:prstGeom prst="line">
            <a:avLst/>
          </a:prstGeom>
          <a:ln w="38100">
            <a:solidFill>
              <a:srgbClr val="3EE5C6"/>
            </a:solidFill>
          </a:ln>
        </p:spPr>
        <p:txBody>
          <a:bodyPr lIns="109727" tIns="109727" rIns="109727" bIns="109727"/>
          <a:lstStyle/>
          <a:p>
            <a:pPr algn="r" defTabSz="457200">
              <a:lnSpc>
                <a:spcPct val="120000"/>
              </a:lnSpc>
              <a:defRPr sz="7600" spc="1520">
                <a:solidFill>
                  <a:srgbClr val="535353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endParaRPr/>
          </a:p>
        </p:txBody>
      </p:sp>
      <p:sp>
        <p:nvSpPr>
          <p:cNvPr id="353" name="Shape 353"/>
          <p:cNvSpPr/>
          <p:nvPr/>
        </p:nvSpPr>
        <p:spPr>
          <a:xfrm>
            <a:off x="3864924" y="1022407"/>
            <a:ext cx="321111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satOff val="7361"/>
                    <a:lumOff val="7535"/>
                  </a:schemeClr>
                </a:solidFill>
              </a:defRPr>
            </a:lvl1pPr>
          </a:lstStyle>
          <a:p>
            <a:r>
              <a:t>setNativeProps</a:t>
            </a:r>
          </a:p>
        </p:txBody>
      </p:sp>
      <p:sp>
        <p:nvSpPr>
          <p:cNvPr id="354" name="Shape 354"/>
          <p:cNvSpPr/>
          <p:nvPr/>
        </p:nvSpPr>
        <p:spPr>
          <a:xfrm>
            <a:off x="1317859" y="6599576"/>
            <a:ext cx="5780634" cy="115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setNativeProps({style});</a:t>
            </a:r>
          </a:p>
          <a:p>
            <a:pPr algn="l">
              <a:defRPr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requestAnimationFrame(cb)</a:t>
            </a:r>
          </a:p>
        </p:txBody>
      </p:sp>
      <p:sp>
        <p:nvSpPr>
          <p:cNvPr id="355" name="Shape 355"/>
          <p:cNvSpPr/>
          <p:nvPr/>
        </p:nvSpPr>
        <p:spPr>
          <a:xfrm>
            <a:off x="1319034" y="2515962"/>
            <a:ext cx="6904585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400">
                <a:solidFill>
                  <a:schemeClr val="accent2">
                    <a:satOff val="17042"/>
                    <a:lumOff val="11017"/>
                  </a:schemeClr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有时候我们需要直接改动组件并触发局部的刷新，</a:t>
            </a:r>
          </a:p>
          <a:p>
            <a:pPr algn="l">
              <a:defRPr sz="2400">
                <a:solidFill>
                  <a:schemeClr val="accent2">
                    <a:satOff val="17042"/>
                    <a:lumOff val="11017"/>
                  </a:schemeClr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但不使用state或是props</a:t>
            </a:r>
          </a:p>
        </p:txBody>
      </p:sp>
      <p:sp>
        <p:nvSpPr>
          <p:cNvPr id="356" name="Shape 356"/>
          <p:cNvSpPr/>
          <p:nvPr/>
        </p:nvSpPr>
        <p:spPr>
          <a:xfrm>
            <a:off x="1319034" y="4552783"/>
            <a:ext cx="6448278" cy="949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400">
                <a:solidFill>
                  <a:schemeClr val="accent2">
                    <a:satOff val="17042"/>
                    <a:lumOff val="11017"/>
                  </a:schemeClr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setNativeProps</a:t>
            </a:r>
            <a:r>
              <a:t>只能操作原生组件，</a:t>
            </a:r>
          </a:p>
          <a:p>
            <a:pPr algn="l">
              <a:defRPr sz="2400">
                <a:solidFill>
                  <a:schemeClr val="accent2">
                    <a:satOff val="17042"/>
                    <a:lumOff val="11017"/>
                  </a:schemeClr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或将</a:t>
            </a:r>
            <a:r>
              <a:rPr>
                <a:latin typeface="Arial"/>
                <a:ea typeface="Arial"/>
                <a:cs typeface="Arial"/>
                <a:sym typeface="Arial"/>
              </a:rPr>
              <a:t>setNativeProps</a:t>
            </a:r>
            <a:r>
              <a:t>传递给子组件中的原生组件</a:t>
            </a:r>
          </a:p>
        </p:txBody>
      </p:sp>
      <p:pic>
        <p:nvPicPr>
          <p:cNvPr id="357" name="特赞_logo_白_方-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14460" y="-162212"/>
            <a:ext cx="2161297" cy="20330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2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/>
        </p:nvSpPr>
        <p:spPr>
          <a:xfrm>
            <a:off x="825925" y="842829"/>
            <a:ext cx="14249451" cy="1070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9727" tIns="109727" rIns="109727" bIns="109727">
            <a:spAutoFit/>
          </a:bodyPr>
          <a:lstStyle>
            <a:lvl1pPr algn="l" defTabSz="457200">
              <a:defRPr sz="48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缓存</a:t>
            </a:r>
          </a:p>
        </p:txBody>
      </p:sp>
      <p:grpSp>
        <p:nvGrpSpPr>
          <p:cNvPr id="364" name="Group 364"/>
          <p:cNvGrpSpPr/>
          <p:nvPr/>
        </p:nvGrpSpPr>
        <p:grpSpPr>
          <a:xfrm>
            <a:off x="15059128" y="4729617"/>
            <a:ext cx="2049746" cy="2530857"/>
            <a:chOff x="158005" y="0"/>
            <a:chExt cx="2049744" cy="2530855"/>
          </a:xfrm>
        </p:grpSpPr>
        <p:sp>
          <p:nvSpPr>
            <p:cNvPr id="362" name="Shape 362"/>
            <p:cNvSpPr/>
            <p:nvPr/>
          </p:nvSpPr>
          <p:spPr>
            <a:xfrm>
              <a:off x="158005" y="0"/>
              <a:ext cx="2049746" cy="2530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09727" tIns="109727" rIns="109727" bIns="109727" numCol="1" anchor="t">
              <a:spAutoFit/>
            </a:bodyPr>
            <a:lstStyle/>
            <a:p>
              <a:pPr defTabSz="548640">
                <a:defRPr sz="2800" b="1">
                  <a:solidFill>
                    <a:srgbClr val="FFFFFF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2016</a:t>
              </a:r>
            </a:p>
            <a:p>
              <a:pPr defTabSz="548640">
                <a:defRPr sz="2800" b="1">
                  <a:solidFill>
                    <a:srgbClr val="FAFAFA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特赞 / 上海</a:t>
              </a:r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前端工程师</a:t>
              </a:r>
            </a:p>
          </p:txBody>
        </p:sp>
        <p:sp>
          <p:nvSpPr>
            <p:cNvPr id="363" name="Shape 363"/>
            <p:cNvSpPr/>
            <p:nvPr/>
          </p:nvSpPr>
          <p:spPr>
            <a:xfrm>
              <a:off x="1119377" y="812529"/>
              <a:ext cx="127001" cy="127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09727" tIns="109727" rIns="109727" bIns="109727" numCol="1" anchor="ctr">
              <a:noAutofit/>
            </a:bodyPr>
            <a:lstStyle/>
            <a:p>
              <a:pPr defTabSz="469900">
                <a:lnSpc>
                  <a:spcPct val="150000"/>
                </a:lnSpc>
                <a:defRPr sz="5400" b="1" spc="1080">
                  <a:solidFill>
                    <a:srgbClr val="FFFFFF"/>
                  </a:solidFill>
                  <a:uFill>
                    <a:solidFill>
                      <a:srgbClr val="000000"/>
                    </a:solidFill>
                  </a:uFill>
                  <a:latin typeface="华文细黑"/>
                  <a:ea typeface="华文细黑"/>
                  <a:cs typeface="华文细黑"/>
                  <a:sym typeface="华文细黑"/>
                </a:defRPr>
              </a:pPr>
              <a:endParaRPr/>
            </a:p>
          </p:txBody>
        </p:sp>
      </p:grpSp>
      <p:sp>
        <p:nvSpPr>
          <p:cNvPr id="365" name="Shape 365"/>
          <p:cNvSpPr/>
          <p:nvPr/>
        </p:nvSpPr>
        <p:spPr>
          <a:xfrm>
            <a:off x="14066970" y="11280231"/>
            <a:ext cx="1398316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800">
                <a:solidFill>
                  <a:srgbClr val="F9F8F1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 苑永志</a:t>
            </a:r>
          </a:p>
        </p:txBody>
      </p:sp>
      <p:sp>
        <p:nvSpPr>
          <p:cNvPr id="366" name="Shape 366"/>
          <p:cNvSpPr/>
          <p:nvPr/>
        </p:nvSpPr>
        <p:spPr>
          <a:xfrm>
            <a:off x="8562339" y="10076905"/>
            <a:ext cx="725932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900" b="1" spc="58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“一切终将过去，一切都将重新开始”</a:t>
            </a:r>
          </a:p>
        </p:txBody>
      </p:sp>
      <p:sp>
        <p:nvSpPr>
          <p:cNvPr id="367" name="Shape 367"/>
          <p:cNvSpPr/>
          <p:nvPr/>
        </p:nvSpPr>
        <p:spPr>
          <a:xfrm>
            <a:off x="957910" y="1806217"/>
            <a:ext cx="1105306" cy="1"/>
          </a:xfrm>
          <a:prstGeom prst="line">
            <a:avLst/>
          </a:prstGeom>
          <a:ln w="38100">
            <a:solidFill>
              <a:srgbClr val="3EE5C6"/>
            </a:solidFill>
          </a:ln>
        </p:spPr>
        <p:txBody>
          <a:bodyPr lIns="109727" tIns="109727" rIns="109727" bIns="109727"/>
          <a:lstStyle/>
          <a:p>
            <a:pPr algn="r" defTabSz="457200">
              <a:lnSpc>
                <a:spcPct val="120000"/>
              </a:lnSpc>
              <a:defRPr sz="7600" spc="1520">
                <a:solidFill>
                  <a:srgbClr val="535353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endParaRPr/>
          </a:p>
        </p:txBody>
      </p:sp>
      <p:sp>
        <p:nvSpPr>
          <p:cNvPr id="368" name="Shape 368"/>
          <p:cNvSpPr/>
          <p:nvPr/>
        </p:nvSpPr>
        <p:spPr>
          <a:xfrm>
            <a:off x="3391199" y="1009707"/>
            <a:ext cx="5024629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solidFill>
                  <a:srgbClr val="DCDEE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持久化： </a:t>
            </a:r>
            <a:r>
              <a:rPr>
                <a:solidFill>
                  <a:schemeClr val="accent5">
                    <a:satOff val="7361"/>
                    <a:lumOff val="7535"/>
                  </a:schemeClr>
                </a:solidFill>
              </a:rPr>
              <a:t>AsyncStorage</a:t>
            </a:r>
          </a:p>
        </p:txBody>
      </p:sp>
      <p:pic>
        <p:nvPicPr>
          <p:cNvPr id="36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2473404"/>
            <a:ext cx="13004800" cy="5654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70" name="特赞_logo_白_方-0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014460" y="-162212"/>
            <a:ext cx="2161297" cy="20330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2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/>
        </p:nvSpPr>
        <p:spPr>
          <a:xfrm>
            <a:off x="825925" y="842829"/>
            <a:ext cx="14249451" cy="1070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9727" tIns="109727" rIns="109727" bIns="109727">
            <a:spAutoFit/>
          </a:bodyPr>
          <a:lstStyle>
            <a:lvl1pPr algn="l" defTabSz="457200">
              <a:defRPr sz="48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缓存</a:t>
            </a:r>
          </a:p>
        </p:txBody>
      </p:sp>
      <p:grpSp>
        <p:nvGrpSpPr>
          <p:cNvPr id="377" name="Group 377"/>
          <p:cNvGrpSpPr/>
          <p:nvPr/>
        </p:nvGrpSpPr>
        <p:grpSpPr>
          <a:xfrm>
            <a:off x="15059128" y="4729617"/>
            <a:ext cx="2049746" cy="2530857"/>
            <a:chOff x="158005" y="0"/>
            <a:chExt cx="2049744" cy="2530855"/>
          </a:xfrm>
        </p:grpSpPr>
        <p:sp>
          <p:nvSpPr>
            <p:cNvPr id="375" name="Shape 375"/>
            <p:cNvSpPr/>
            <p:nvPr/>
          </p:nvSpPr>
          <p:spPr>
            <a:xfrm>
              <a:off x="158005" y="0"/>
              <a:ext cx="2049746" cy="2530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09727" tIns="109727" rIns="109727" bIns="109727" numCol="1" anchor="t">
              <a:spAutoFit/>
            </a:bodyPr>
            <a:lstStyle/>
            <a:p>
              <a:pPr defTabSz="548640">
                <a:defRPr sz="2800" b="1">
                  <a:solidFill>
                    <a:srgbClr val="FFFFFF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2016</a:t>
              </a:r>
            </a:p>
            <a:p>
              <a:pPr defTabSz="548640">
                <a:defRPr sz="2800" b="1">
                  <a:solidFill>
                    <a:srgbClr val="FAFAFA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特赞 / 上海</a:t>
              </a:r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前端工程师</a:t>
              </a:r>
            </a:p>
          </p:txBody>
        </p:sp>
        <p:sp>
          <p:nvSpPr>
            <p:cNvPr id="376" name="Shape 376"/>
            <p:cNvSpPr/>
            <p:nvPr/>
          </p:nvSpPr>
          <p:spPr>
            <a:xfrm>
              <a:off x="1119377" y="812529"/>
              <a:ext cx="127001" cy="127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09727" tIns="109727" rIns="109727" bIns="109727" numCol="1" anchor="ctr">
              <a:noAutofit/>
            </a:bodyPr>
            <a:lstStyle/>
            <a:p>
              <a:pPr defTabSz="469900">
                <a:lnSpc>
                  <a:spcPct val="150000"/>
                </a:lnSpc>
                <a:defRPr sz="5400" b="1" spc="1080">
                  <a:solidFill>
                    <a:srgbClr val="FFFFFF"/>
                  </a:solidFill>
                  <a:uFill>
                    <a:solidFill>
                      <a:srgbClr val="000000"/>
                    </a:solidFill>
                  </a:uFill>
                  <a:latin typeface="华文细黑"/>
                  <a:ea typeface="华文细黑"/>
                  <a:cs typeface="华文细黑"/>
                  <a:sym typeface="华文细黑"/>
                </a:defRPr>
              </a:pPr>
              <a:endParaRPr/>
            </a:p>
          </p:txBody>
        </p:sp>
      </p:grpSp>
      <p:sp>
        <p:nvSpPr>
          <p:cNvPr id="378" name="Shape 378"/>
          <p:cNvSpPr/>
          <p:nvPr/>
        </p:nvSpPr>
        <p:spPr>
          <a:xfrm>
            <a:off x="14066970" y="11280231"/>
            <a:ext cx="1398316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800">
                <a:solidFill>
                  <a:srgbClr val="F9F8F1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 苑永志</a:t>
            </a:r>
          </a:p>
        </p:txBody>
      </p:sp>
      <p:sp>
        <p:nvSpPr>
          <p:cNvPr id="379" name="Shape 379"/>
          <p:cNvSpPr/>
          <p:nvPr/>
        </p:nvSpPr>
        <p:spPr>
          <a:xfrm>
            <a:off x="8562339" y="10076905"/>
            <a:ext cx="725932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900" b="1" spc="58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“一切终将过去，一切都将重新开始”</a:t>
            </a:r>
          </a:p>
        </p:txBody>
      </p:sp>
      <p:sp>
        <p:nvSpPr>
          <p:cNvPr id="380" name="Shape 380"/>
          <p:cNvSpPr/>
          <p:nvPr/>
        </p:nvSpPr>
        <p:spPr>
          <a:xfrm>
            <a:off x="957910" y="1806217"/>
            <a:ext cx="1105306" cy="1"/>
          </a:xfrm>
          <a:prstGeom prst="line">
            <a:avLst/>
          </a:prstGeom>
          <a:ln w="38100">
            <a:solidFill>
              <a:srgbClr val="3EE5C6"/>
            </a:solidFill>
          </a:ln>
        </p:spPr>
        <p:txBody>
          <a:bodyPr lIns="109727" tIns="109727" rIns="109727" bIns="109727"/>
          <a:lstStyle/>
          <a:p>
            <a:pPr algn="r" defTabSz="457200">
              <a:lnSpc>
                <a:spcPct val="120000"/>
              </a:lnSpc>
              <a:defRPr sz="7600" spc="1520">
                <a:solidFill>
                  <a:srgbClr val="535353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endParaRPr/>
          </a:p>
        </p:txBody>
      </p:sp>
      <p:sp>
        <p:nvSpPr>
          <p:cNvPr id="381" name="Shape 381"/>
          <p:cNvSpPr/>
          <p:nvPr/>
        </p:nvSpPr>
        <p:spPr>
          <a:xfrm>
            <a:off x="3391199" y="1009707"/>
            <a:ext cx="5024629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solidFill>
                  <a:srgbClr val="DCDEE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持久化： </a:t>
            </a:r>
            <a:r>
              <a:rPr>
                <a:solidFill>
                  <a:schemeClr val="accent5">
                    <a:satOff val="7361"/>
                    <a:lumOff val="7535"/>
                  </a:schemeClr>
                </a:solidFill>
              </a:rPr>
              <a:t>AsyncStorage</a:t>
            </a:r>
          </a:p>
        </p:txBody>
      </p:sp>
      <p:pic>
        <p:nvPicPr>
          <p:cNvPr id="382" name="特赞_logo_白_方-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14460" y="-162212"/>
            <a:ext cx="2161297" cy="2033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43955" y="2151153"/>
            <a:ext cx="10516890" cy="76877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2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G_172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26962" y="-505561"/>
            <a:ext cx="5483659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IMG_172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53962" y="-378561"/>
            <a:ext cx="5483659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IMG_173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80962" y="-251561"/>
            <a:ext cx="5483659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G_173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507962" y="-124561"/>
            <a:ext cx="5483659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IMG_1732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634962" y="2439"/>
            <a:ext cx="5483659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1" animBg="1" advAuto="0"/>
      <p:bldP spid="133" grpId="2" animBg="1" advAuto="0"/>
      <p:bldP spid="134" grpId="3" animBg="1" advAuto="0"/>
      <p:bldP spid="135" grpId="4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2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825925" y="842829"/>
            <a:ext cx="14249451" cy="1070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9727" tIns="109727" rIns="109727" bIns="109727">
            <a:spAutoFit/>
          </a:bodyPr>
          <a:lstStyle>
            <a:lvl1pPr algn="l" defTabSz="457200">
              <a:defRPr sz="48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缓存</a:t>
            </a:r>
          </a:p>
        </p:txBody>
      </p:sp>
      <p:grpSp>
        <p:nvGrpSpPr>
          <p:cNvPr id="390" name="Group 390"/>
          <p:cNvGrpSpPr/>
          <p:nvPr/>
        </p:nvGrpSpPr>
        <p:grpSpPr>
          <a:xfrm>
            <a:off x="15059128" y="4729617"/>
            <a:ext cx="2049746" cy="2530857"/>
            <a:chOff x="158005" y="0"/>
            <a:chExt cx="2049744" cy="2530855"/>
          </a:xfrm>
        </p:grpSpPr>
        <p:sp>
          <p:nvSpPr>
            <p:cNvPr id="388" name="Shape 388"/>
            <p:cNvSpPr/>
            <p:nvPr/>
          </p:nvSpPr>
          <p:spPr>
            <a:xfrm>
              <a:off x="158005" y="0"/>
              <a:ext cx="2049746" cy="2530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09727" tIns="109727" rIns="109727" bIns="109727" numCol="1" anchor="t">
              <a:spAutoFit/>
            </a:bodyPr>
            <a:lstStyle/>
            <a:p>
              <a:pPr defTabSz="548640">
                <a:defRPr sz="2800" b="1">
                  <a:solidFill>
                    <a:srgbClr val="FFFFFF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2016</a:t>
              </a:r>
            </a:p>
            <a:p>
              <a:pPr defTabSz="548640">
                <a:defRPr sz="2800" b="1">
                  <a:solidFill>
                    <a:srgbClr val="FAFAFA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特赞 / 上海</a:t>
              </a:r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前端工程师</a:t>
              </a:r>
            </a:p>
          </p:txBody>
        </p:sp>
        <p:sp>
          <p:nvSpPr>
            <p:cNvPr id="389" name="Shape 389"/>
            <p:cNvSpPr/>
            <p:nvPr/>
          </p:nvSpPr>
          <p:spPr>
            <a:xfrm>
              <a:off x="1119377" y="812529"/>
              <a:ext cx="127001" cy="127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09727" tIns="109727" rIns="109727" bIns="109727" numCol="1" anchor="ctr">
              <a:noAutofit/>
            </a:bodyPr>
            <a:lstStyle/>
            <a:p>
              <a:pPr defTabSz="469900">
                <a:lnSpc>
                  <a:spcPct val="150000"/>
                </a:lnSpc>
                <a:defRPr sz="5400" b="1" spc="1080">
                  <a:solidFill>
                    <a:srgbClr val="FFFFFF"/>
                  </a:solidFill>
                  <a:uFill>
                    <a:solidFill>
                      <a:srgbClr val="000000"/>
                    </a:solidFill>
                  </a:uFill>
                  <a:latin typeface="华文细黑"/>
                  <a:ea typeface="华文细黑"/>
                  <a:cs typeface="华文细黑"/>
                  <a:sym typeface="华文细黑"/>
                </a:defRPr>
              </a:pPr>
              <a:endParaRPr/>
            </a:p>
          </p:txBody>
        </p:sp>
      </p:grpSp>
      <p:sp>
        <p:nvSpPr>
          <p:cNvPr id="391" name="Shape 391"/>
          <p:cNvSpPr/>
          <p:nvPr/>
        </p:nvSpPr>
        <p:spPr>
          <a:xfrm>
            <a:off x="14066970" y="11280231"/>
            <a:ext cx="1398316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800">
                <a:solidFill>
                  <a:srgbClr val="F9F8F1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 苑永志</a:t>
            </a:r>
          </a:p>
        </p:txBody>
      </p:sp>
      <p:sp>
        <p:nvSpPr>
          <p:cNvPr id="392" name="Shape 392"/>
          <p:cNvSpPr/>
          <p:nvPr/>
        </p:nvSpPr>
        <p:spPr>
          <a:xfrm>
            <a:off x="8562339" y="10076905"/>
            <a:ext cx="725932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900" b="1" spc="58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“一切终将过去，一切都将重新开始”</a:t>
            </a:r>
          </a:p>
        </p:txBody>
      </p:sp>
      <p:sp>
        <p:nvSpPr>
          <p:cNvPr id="393" name="Shape 393"/>
          <p:cNvSpPr/>
          <p:nvPr/>
        </p:nvSpPr>
        <p:spPr>
          <a:xfrm>
            <a:off x="957910" y="1806217"/>
            <a:ext cx="1105306" cy="1"/>
          </a:xfrm>
          <a:prstGeom prst="line">
            <a:avLst/>
          </a:prstGeom>
          <a:ln w="38100">
            <a:solidFill>
              <a:srgbClr val="3EE5C6"/>
            </a:solidFill>
          </a:ln>
        </p:spPr>
        <p:txBody>
          <a:bodyPr lIns="109727" tIns="109727" rIns="109727" bIns="109727"/>
          <a:lstStyle/>
          <a:p>
            <a:pPr algn="r" defTabSz="457200">
              <a:lnSpc>
                <a:spcPct val="120000"/>
              </a:lnSpc>
              <a:defRPr sz="7600" spc="1520">
                <a:solidFill>
                  <a:srgbClr val="535353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endParaRPr/>
          </a:p>
        </p:txBody>
      </p:sp>
      <p:sp>
        <p:nvSpPr>
          <p:cNvPr id="394" name="Shape 394"/>
          <p:cNvSpPr/>
          <p:nvPr/>
        </p:nvSpPr>
        <p:spPr>
          <a:xfrm>
            <a:off x="1125586" y="3475561"/>
            <a:ext cx="1015288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>
                <a:solidFill>
                  <a:srgbClr val="DCDEE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一般的图片缓存： </a:t>
            </a:r>
            <a:r>
              <a:rPr>
                <a:solidFill>
                  <a:schemeClr val="accent5">
                    <a:satOff val="7361"/>
                    <a:lumOff val="7535"/>
                  </a:schemeClr>
                </a:solidFill>
              </a:rPr>
              <a:t>react-native-img-cache</a:t>
            </a:r>
          </a:p>
        </p:txBody>
      </p:sp>
      <p:sp>
        <p:nvSpPr>
          <p:cNvPr id="395" name="Shape 395"/>
          <p:cNvSpPr/>
          <p:nvPr/>
        </p:nvSpPr>
        <p:spPr>
          <a:xfrm>
            <a:off x="1125586" y="5223336"/>
            <a:ext cx="7875936" cy="656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 b="1" u="sng">
                <a:solidFill>
                  <a:schemeClr val="accent6">
                    <a:satOff val="8287"/>
                    <a:lumOff val="15152"/>
                  </a:schemeClr>
                </a:solidFill>
                <a:latin typeface="Arial"/>
                <a:ea typeface="Arial"/>
                <a:cs typeface="Arial"/>
                <a:sym typeface="Arial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https://static.tezign.com/test.jpg</a:t>
            </a:r>
          </a:p>
        </p:txBody>
      </p:sp>
      <p:pic>
        <p:nvPicPr>
          <p:cNvPr id="396" name="特赞_logo_白_方-0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014460" y="-162212"/>
            <a:ext cx="2161297" cy="20330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2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/>
        </p:nvSpPr>
        <p:spPr>
          <a:xfrm>
            <a:off x="825925" y="842829"/>
            <a:ext cx="14249451" cy="1070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9727" tIns="109727" rIns="109727" bIns="109727">
            <a:spAutoFit/>
          </a:bodyPr>
          <a:lstStyle>
            <a:lvl1pPr algn="l" defTabSz="457200">
              <a:defRPr sz="48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缓存</a:t>
            </a:r>
          </a:p>
        </p:txBody>
      </p:sp>
      <p:grpSp>
        <p:nvGrpSpPr>
          <p:cNvPr id="403" name="Group 403"/>
          <p:cNvGrpSpPr/>
          <p:nvPr/>
        </p:nvGrpSpPr>
        <p:grpSpPr>
          <a:xfrm>
            <a:off x="15059128" y="4729617"/>
            <a:ext cx="2049746" cy="2530857"/>
            <a:chOff x="158005" y="0"/>
            <a:chExt cx="2049744" cy="2530855"/>
          </a:xfrm>
        </p:grpSpPr>
        <p:sp>
          <p:nvSpPr>
            <p:cNvPr id="401" name="Shape 401"/>
            <p:cNvSpPr/>
            <p:nvPr/>
          </p:nvSpPr>
          <p:spPr>
            <a:xfrm>
              <a:off x="158005" y="0"/>
              <a:ext cx="2049746" cy="2530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09727" tIns="109727" rIns="109727" bIns="109727" numCol="1" anchor="t">
              <a:spAutoFit/>
            </a:bodyPr>
            <a:lstStyle/>
            <a:p>
              <a:pPr defTabSz="548640">
                <a:defRPr sz="2800" b="1">
                  <a:solidFill>
                    <a:srgbClr val="FFFFFF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2016</a:t>
              </a:r>
            </a:p>
            <a:p>
              <a:pPr defTabSz="548640">
                <a:defRPr sz="2800" b="1">
                  <a:solidFill>
                    <a:srgbClr val="FAFAFA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特赞 / 上海</a:t>
              </a:r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前端工程师</a:t>
              </a:r>
            </a:p>
          </p:txBody>
        </p:sp>
        <p:sp>
          <p:nvSpPr>
            <p:cNvPr id="402" name="Shape 402"/>
            <p:cNvSpPr/>
            <p:nvPr/>
          </p:nvSpPr>
          <p:spPr>
            <a:xfrm>
              <a:off x="1119377" y="812529"/>
              <a:ext cx="127001" cy="127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09727" tIns="109727" rIns="109727" bIns="109727" numCol="1" anchor="ctr">
              <a:noAutofit/>
            </a:bodyPr>
            <a:lstStyle/>
            <a:p>
              <a:pPr defTabSz="469900">
                <a:lnSpc>
                  <a:spcPct val="150000"/>
                </a:lnSpc>
                <a:defRPr sz="5400" b="1" spc="1080">
                  <a:solidFill>
                    <a:srgbClr val="FFFFFF"/>
                  </a:solidFill>
                  <a:uFill>
                    <a:solidFill>
                      <a:srgbClr val="000000"/>
                    </a:solidFill>
                  </a:uFill>
                  <a:latin typeface="华文细黑"/>
                  <a:ea typeface="华文细黑"/>
                  <a:cs typeface="华文细黑"/>
                  <a:sym typeface="华文细黑"/>
                </a:defRPr>
              </a:pPr>
              <a:endParaRPr/>
            </a:p>
          </p:txBody>
        </p:sp>
      </p:grpSp>
      <p:sp>
        <p:nvSpPr>
          <p:cNvPr id="404" name="Shape 404"/>
          <p:cNvSpPr/>
          <p:nvPr/>
        </p:nvSpPr>
        <p:spPr>
          <a:xfrm>
            <a:off x="14066970" y="11280231"/>
            <a:ext cx="1398316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800">
                <a:solidFill>
                  <a:srgbClr val="F9F8F1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 苑永志</a:t>
            </a:r>
          </a:p>
        </p:txBody>
      </p:sp>
      <p:sp>
        <p:nvSpPr>
          <p:cNvPr id="405" name="Shape 405"/>
          <p:cNvSpPr/>
          <p:nvPr/>
        </p:nvSpPr>
        <p:spPr>
          <a:xfrm>
            <a:off x="8562339" y="10076905"/>
            <a:ext cx="725932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900" b="1" spc="58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“一切终将过去，一切都将重新开始”</a:t>
            </a:r>
          </a:p>
        </p:txBody>
      </p:sp>
      <p:sp>
        <p:nvSpPr>
          <p:cNvPr id="406" name="Shape 406"/>
          <p:cNvSpPr/>
          <p:nvPr/>
        </p:nvSpPr>
        <p:spPr>
          <a:xfrm>
            <a:off x="957910" y="1806217"/>
            <a:ext cx="1105306" cy="1"/>
          </a:xfrm>
          <a:prstGeom prst="line">
            <a:avLst/>
          </a:prstGeom>
          <a:ln w="38100">
            <a:solidFill>
              <a:srgbClr val="3EE5C6"/>
            </a:solidFill>
          </a:ln>
        </p:spPr>
        <p:txBody>
          <a:bodyPr lIns="109727" tIns="109727" rIns="109727" bIns="109727"/>
          <a:lstStyle/>
          <a:p>
            <a:pPr algn="r" defTabSz="457200">
              <a:lnSpc>
                <a:spcPct val="120000"/>
              </a:lnSpc>
              <a:defRPr sz="7600" spc="1520">
                <a:solidFill>
                  <a:srgbClr val="535353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endParaRPr/>
          </a:p>
        </p:txBody>
      </p:sp>
      <p:sp>
        <p:nvSpPr>
          <p:cNvPr id="407" name="Shape 407"/>
          <p:cNvSpPr/>
          <p:nvPr/>
        </p:nvSpPr>
        <p:spPr>
          <a:xfrm>
            <a:off x="1023575" y="2810792"/>
            <a:ext cx="844956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>
                <a:solidFill>
                  <a:srgbClr val="DCDEE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七牛资源： 自定义组件 </a:t>
            </a:r>
            <a:r>
              <a:rPr>
                <a:solidFill>
                  <a:schemeClr val="accent5">
                    <a:satOff val="7361"/>
                    <a:lumOff val="7535"/>
                  </a:schemeClr>
                </a:solidFill>
              </a:rPr>
              <a:t>CacheImage</a:t>
            </a:r>
          </a:p>
        </p:txBody>
      </p:sp>
      <p:sp>
        <p:nvSpPr>
          <p:cNvPr id="408" name="Shape 408"/>
          <p:cNvSpPr/>
          <p:nvPr/>
        </p:nvSpPr>
        <p:spPr>
          <a:xfrm>
            <a:off x="1023575" y="4609117"/>
            <a:ext cx="11664356" cy="262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 b="1">
                <a:solidFill>
                  <a:schemeClr val="accent6">
                    <a:satOff val="8287"/>
                    <a:lumOff val="15152"/>
                  </a:schemeClr>
                </a:solidFill>
              </a:defRPr>
            </a:pPr>
            <a:r>
              <a:rPr u="sng">
                <a:hlinkClick r:id="rId3"/>
              </a:rPr>
              <a:t>https://file.tezign.com/5483289abda4c29af869df3e45162ac3</a:t>
            </a:r>
          </a:p>
          <a:p>
            <a:pPr algn="l">
              <a:defRPr sz="3200" b="1">
                <a:solidFill>
                  <a:schemeClr val="accent6">
                    <a:satOff val="8287"/>
                    <a:lumOff val="15152"/>
                  </a:schemeClr>
                </a:solidFill>
              </a:defRPr>
            </a:pPr>
            <a:r>
              <a:t>?imageView2/1/w/300/h/300/q/100</a:t>
            </a:r>
          </a:p>
          <a:p>
            <a:pPr algn="l">
              <a:defRPr sz="3200" b="1">
                <a:solidFill>
                  <a:schemeClr val="accent6">
                    <a:satOff val="8287"/>
                    <a:lumOff val="15152"/>
                  </a:schemeClr>
                </a:solidFill>
              </a:defRPr>
            </a:pPr>
            <a:r>
              <a:t>&amp;e=1488113985</a:t>
            </a:r>
          </a:p>
          <a:p>
            <a:pPr algn="l">
              <a:defRPr sz="3200" b="1">
                <a:solidFill>
                  <a:srgbClr val="FFB92B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&amp;token=Row5pAqL337tQ0sVpci2GigRKMTbIdMan4VTtE0W</a:t>
            </a:r>
          </a:p>
          <a:p>
            <a:pPr algn="l">
              <a:defRPr sz="3200" b="1">
                <a:solidFill>
                  <a:srgbClr val="FFB92B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:AYEIMA7Ik0kzakwpBqrIagW3aHM=</a:t>
            </a:r>
          </a:p>
        </p:txBody>
      </p:sp>
      <p:pic>
        <p:nvPicPr>
          <p:cNvPr id="409" name="特赞_logo_白_方-0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014460" y="-162212"/>
            <a:ext cx="2161297" cy="20330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2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5" name="Group 415"/>
          <p:cNvGrpSpPr/>
          <p:nvPr/>
        </p:nvGrpSpPr>
        <p:grpSpPr>
          <a:xfrm>
            <a:off x="15059128" y="4729617"/>
            <a:ext cx="2049746" cy="2530857"/>
            <a:chOff x="158005" y="0"/>
            <a:chExt cx="2049744" cy="2530855"/>
          </a:xfrm>
        </p:grpSpPr>
        <p:sp>
          <p:nvSpPr>
            <p:cNvPr id="413" name="Shape 413"/>
            <p:cNvSpPr/>
            <p:nvPr/>
          </p:nvSpPr>
          <p:spPr>
            <a:xfrm>
              <a:off x="158005" y="0"/>
              <a:ext cx="2049746" cy="2530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09727" tIns="109727" rIns="109727" bIns="109727" numCol="1" anchor="t">
              <a:spAutoFit/>
            </a:bodyPr>
            <a:lstStyle/>
            <a:p>
              <a:pPr defTabSz="548640">
                <a:defRPr sz="2800" b="1">
                  <a:solidFill>
                    <a:srgbClr val="FFFFFF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2016</a:t>
              </a:r>
            </a:p>
            <a:p>
              <a:pPr defTabSz="548640">
                <a:defRPr sz="2800" b="1">
                  <a:solidFill>
                    <a:srgbClr val="FAFAFA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特赞 / 上海</a:t>
              </a:r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前端工程师</a:t>
              </a:r>
            </a:p>
          </p:txBody>
        </p:sp>
        <p:sp>
          <p:nvSpPr>
            <p:cNvPr id="414" name="Shape 414"/>
            <p:cNvSpPr/>
            <p:nvPr/>
          </p:nvSpPr>
          <p:spPr>
            <a:xfrm>
              <a:off x="1119377" y="812529"/>
              <a:ext cx="127001" cy="127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09727" tIns="109727" rIns="109727" bIns="109727" numCol="1" anchor="ctr">
              <a:noAutofit/>
            </a:bodyPr>
            <a:lstStyle/>
            <a:p>
              <a:pPr defTabSz="469900">
                <a:lnSpc>
                  <a:spcPct val="150000"/>
                </a:lnSpc>
                <a:defRPr sz="5400" b="1" spc="1080">
                  <a:solidFill>
                    <a:srgbClr val="FFFFFF"/>
                  </a:solidFill>
                  <a:uFill>
                    <a:solidFill>
                      <a:srgbClr val="000000"/>
                    </a:solidFill>
                  </a:uFill>
                  <a:latin typeface="华文细黑"/>
                  <a:ea typeface="华文细黑"/>
                  <a:cs typeface="华文细黑"/>
                  <a:sym typeface="华文细黑"/>
                </a:defRPr>
              </a:pPr>
              <a:endParaRPr/>
            </a:p>
          </p:txBody>
        </p:sp>
      </p:grpSp>
      <p:sp>
        <p:nvSpPr>
          <p:cNvPr id="416" name="Shape 416"/>
          <p:cNvSpPr/>
          <p:nvPr/>
        </p:nvSpPr>
        <p:spPr>
          <a:xfrm>
            <a:off x="14066970" y="11280231"/>
            <a:ext cx="1398316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800">
                <a:solidFill>
                  <a:srgbClr val="F9F8F1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 苑永志</a:t>
            </a:r>
          </a:p>
        </p:txBody>
      </p:sp>
      <p:sp>
        <p:nvSpPr>
          <p:cNvPr id="417" name="Shape 417"/>
          <p:cNvSpPr/>
          <p:nvPr/>
        </p:nvSpPr>
        <p:spPr>
          <a:xfrm>
            <a:off x="8562339" y="10076905"/>
            <a:ext cx="725932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900" b="1" spc="58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“一切终将过去，一切都将重新开始”</a:t>
            </a:r>
          </a:p>
        </p:txBody>
      </p:sp>
      <p:pic>
        <p:nvPicPr>
          <p:cNvPr id="41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463" y="1924050"/>
            <a:ext cx="7429501" cy="7670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29881" y="5238535"/>
            <a:ext cx="6553201" cy="3454401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Shape 420"/>
          <p:cNvSpPr/>
          <p:nvPr/>
        </p:nvSpPr>
        <p:spPr>
          <a:xfrm>
            <a:off x="825925" y="842829"/>
            <a:ext cx="14249451" cy="1070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9727" tIns="109727" rIns="109727" bIns="109727">
            <a:spAutoFit/>
          </a:bodyPr>
          <a:lstStyle>
            <a:lvl1pPr algn="l" defTabSz="457200">
              <a:defRPr sz="48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缓存</a:t>
            </a:r>
          </a:p>
        </p:txBody>
      </p:sp>
      <p:sp>
        <p:nvSpPr>
          <p:cNvPr id="421" name="Shape 421"/>
          <p:cNvSpPr/>
          <p:nvPr/>
        </p:nvSpPr>
        <p:spPr>
          <a:xfrm>
            <a:off x="957910" y="1806217"/>
            <a:ext cx="1105306" cy="1"/>
          </a:xfrm>
          <a:prstGeom prst="line">
            <a:avLst/>
          </a:prstGeom>
          <a:ln w="38100">
            <a:solidFill>
              <a:srgbClr val="3EE5C6"/>
            </a:solidFill>
          </a:ln>
        </p:spPr>
        <p:txBody>
          <a:bodyPr lIns="109727" tIns="109727" rIns="109727" bIns="109727"/>
          <a:lstStyle/>
          <a:p>
            <a:pPr algn="r" defTabSz="457200">
              <a:lnSpc>
                <a:spcPct val="120000"/>
              </a:lnSpc>
              <a:defRPr sz="7600" spc="1520">
                <a:solidFill>
                  <a:srgbClr val="535353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endParaRPr/>
          </a:p>
        </p:txBody>
      </p:sp>
      <p:sp>
        <p:nvSpPr>
          <p:cNvPr id="422" name="Shape 422"/>
          <p:cNvSpPr/>
          <p:nvPr/>
        </p:nvSpPr>
        <p:spPr>
          <a:xfrm>
            <a:off x="3437286" y="1067985"/>
            <a:ext cx="4663084" cy="620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satOff val="7361"/>
                    <a:lumOff val="7535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react-native-fetch-blob</a:t>
            </a:r>
          </a:p>
        </p:txBody>
      </p:sp>
      <p:pic>
        <p:nvPicPr>
          <p:cNvPr id="423" name="特赞_logo_白_方-0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014460" y="-162212"/>
            <a:ext cx="2161297" cy="20330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" grpId="1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2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/>
        </p:nvSpPr>
        <p:spPr>
          <a:xfrm>
            <a:off x="825925" y="842829"/>
            <a:ext cx="14249451" cy="1070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9727" tIns="109727" rIns="109727" bIns="109727">
            <a:spAutoFit/>
          </a:bodyPr>
          <a:lstStyle>
            <a:lvl1pPr algn="l" defTabSz="457200">
              <a:defRPr sz="48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手势</a:t>
            </a:r>
          </a:p>
        </p:txBody>
      </p:sp>
      <p:sp>
        <p:nvSpPr>
          <p:cNvPr id="428" name="Shape 428"/>
          <p:cNvSpPr/>
          <p:nvPr/>
        </p:nvSpPr>
        <p:spPr>
          <a:xfrm>
            <a:off x="14066970" y="11280231"/>
            <a:ext cx="1398316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800">
                <a:solidFill>
                  <a:srgbClr val="F9F8F1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 苑永志</a:t>
            </a:r>
          </a:p>
        </p:txBody>
      </p:sp>
      <p:sp>
        <p:nvSpPr>
          <p:cNvPr id="429" name="Shape 429"/>
          <p:cNvSpPr/>
          <p:nvPr/>
        </p:nvSpPr>
        <p:spPr>
          <a:xfrm>
            <a:off x="8562339" y="10076905"/>
            <a:ext cx="725932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900" b="1" spc="58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“一切终将过去，一切都将重新开始”</a:t>
            </a:r>
          </a:p>
        </p:txBody>
      </p:sp>
      <p:sp>
        <p:nvSpPr>
          <p:cNvPr id="430" name="Shape 430"/>
          <p:cNvSpPr/>
          <p:nvPr/>
        </p:nvSpPr>
        <p:spPr>
          <a:xfrm>
            <a:off x="957910" y="1806217"/>
            <a:ext cx="1105306" cy="1"/>
          </a:xfrm>
          <a:prstGeom prst="line">
            <a:avLst/>
          </a:prstGeom>
          <a:ln w="38100">
            <a:solidFill>
              <a:srgbClr val="3EE5C6"/>
            </a:solidFill>
          </a:ln>
        </p:spPr>
        <p:txBody>
          <a:bodyPr lIns="109727" tIns="109727" rIns="109727" bIns="109727"/>
          <a:lstStyle/>
          <a:p>
            <a:pPr algn="r" defTabSz="457200">
              <a:lnSpc>
                <a:spcPct val="120000"/>
              </a:lnSpc>
              <a:defRPr sz="7600" spc="1520">
                <a:solidFill>
                  <a:srgbClr val="535353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endParaRPr/>
          </a:p>
        </p:txBody>
      </p:sp>
      <p:sp>
        <p:nvSpPr>
          <p:cNvPr id="431" name="Shape 431"/>
          <p:cNvSpPr/>
          <p:nvPr/>
        </p:nvSpPr>
        <p:spPr>
          <a:xfrm>
            <a:off x="3165919" y="4360578"/>
            <a:ext cx="7417721" cy="73028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DEF"/>
                </a:solidFill>
                <a:effectLst>
                  <a:outerShdw blurRad="25400" dist="12700" dir="162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t>Parent</a:t>
            </a:r>
          </a:p>
        </p:txBody>
      </p:sp>
      <p:sp>
        <p:nvSpPr>
          <p:cNvPr id="432" name="Shape 432"/>
          <p:cNvSpPr/>
          <p:nvPr/>
        </p:nvSpPr>
        <p:spPr>
          <a:xfrm>
            <a:off x="5729172" y="7078456"/>
            <a:ext cx="2001141" cy="730281"/>
          </a:xfrm>
          <a:prstGeom prst="rect">
            <a:avLst/>
          </a:prstGeom>
          <a:solidFill>
            <a:schemeClr val="accent4">
              <a:lumOff val="-98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DEF"/>
                </a:solidFill>
                <a:effectLst>
                  <a:outerShdw blurRad="25400" dist="12700" dir="162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t>Child</a:t>
            </a:r>
          </a:p>
        </p:txBody>
      </p:sp>
      <p:sp>
        <p:nvSpPr>
          <p:cNvPr id="433" name="Shape 433"/>
          <p:cNvSpPr/>
          <p:nvPr/>
        </p:nvSpPr>
        <p:spPr>
          <a:xfrm rot="4457986">
            <a:off x="3545982" y="4709980"/>
            <a:ext cx="3860546" cy="523188"/>
          </a:xfrm>
          <a:prstGeom prst="rightArrow">
            <a:avLst>
              <a:gd name="adj1" fmla="val 32000"/>
              <a:gd name="adj2" fmla="val 155356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DEF"/>
                </a:solidFill>
                <a:effectLst>
                  <a:outerShdw blurRad="25400" dist="12700" dir="16200000" rotWithShape="0">
                    <a:srgbClr val="000000">
                      <a:alpha val="4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4" name="Shape 434"/>
          <p:cNvSpPr/>
          <p:nvPr/>
        </p:nvSpPr>
        <p:spPr>
          <a:xfrm rot="17227112">
            <a:off x="6070706" y="4549952"/>
            <a:ext cx="3860546" cy="523187"/>
          </a:xfrm>
          <a:prstGeom prst="rightArrow">
            <a:avLst>
              <a:gd name="adj1" fmla="val 32000"/>
              <a:gd name="adj2" fmla="val 155356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DEF"/>
                </a:solidFill>
                <a:effectLst>
                  <a:outerShdw blurRad="25400" dist="12700" dir="16200000" rotWithShape="0">
                    <a:srgbClr val="000000">
                      <a:alpha val="4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5" name="Shape 435"/>
          <p:cNvSpPr/>
          <p:nvPr/>
        </p:nvSpPr>
        <p:spPr>
          <a:xfrm>
            <a:off x="3724627" y="2262502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DCDEE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事件捕获</a:t>
            </a:r>
          </a:p>
        </p:txBody>
      </p:sp>
      <p:sp>
        <p:nvSpPr>
          <p:cNvPr id="436" name="Shape 436"/>
          <p:cNvSpPr/>
          <p:nvPr/>
        </p:nvSpPr>
        <p:spPr>
          <a:xfrm>
            <a:off x="7635491" y="2262502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DCDEE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事件冒泡</a:t>
            </a:r>
          </a:p>
        </p:txBody>
      </p:sp>
      <p:grpSp>
        <p:nvGrpSpPr>
          <p:cNvPr id="439" name="Group 439"/>
          <p:cNvGrpSpPr/>
          <p:nvPr/>
        </p:nvGrpSpPr>
        <p:grpSpPr>
          <a:xfrm>
            <a:off x="1145801" y="3141577"/>
            <a:ext cx="5153175" cy="1076526"/>
            <a:chOff x="0" y="0"/>
            <a:chExt cx="5153173" cy="1076525"/>
          </a:xfrm>
        </p:grpSpPr>
        <p:sp>
          <p:nvSpPr>
            <p:cNvPr id="437" name="Shape 437"/>
            <p:cNvSpPr/>
            <p:nvPr/>
          </p:nvSpPr>
          <p:spPr>
            <a:xfrm>
              <a:off x="70618" y="-1"/>
              <a:ext cx="501193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DCDEE0"/>
                  </a:solidFill>
                </a:defRPr>
              </a:lvl1pPr>
            </a:lstStyle>
            <a:p>
              <a:r>
                <a:t>onStartShouldSetResponderCapture</a:t>
              </a:r>
            </a:p>
          </p:txBody>
        </p:sp>
        <p:sp>
          <p:nvSpPr>
            <p:cNvPr id="438" name="Shape 438"/>
            <p:cNvSpPr/>
            <p:nvPr/>
          </p:nvSpPr>
          <p:spPr>
            <a:xfrm>
              <a:off x="0" y="568525"/>
              <a:ext cx="5153174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DCDEE0"/>
                  </a:solidFill>
                </a:defRPr>
              </a:lvl1pPr>
            </a:lstStyle>
            <a:p>
              <a:r>
                <a:t>onMoveShouldSetResponderCapture</a:t>
              </a:r>
            </a:p>
          </p:txBody>
        </p:sp>
      </p:grpSp>
      <p:grpSp>
        <p:nvGrpSpPr>
          <p:cNvPr id="448" name="Group 448"/>
          <p:cNvGrpSpPr/>
          <p:nvPr/>
        </p:nvGrpSpPr>
        <p:grpSpPr>
          <a:xfrm>
            <a:off x="8004984" y="5465611"/>
            <a:ext cx="4639866" cy="3608291"/>
            <a:chOff x="0" y="0"/>
            <a:chExt cx="4639865" cy="3608289"/>
          </a:xfrm>
        </p:grpSpPr>
        <p:sp>
          <p:nvSpPr>
            <p:cNvPr id="440" name="Shape 440"/>
            <p:cNvSpPr/>
            <p:nvPr/>
          </p:nvSpPr>
          <p:spPr>
            <a:xfrm>
              <a:off x="0" y="3100289"/>
              <a:ext cx="3915966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2400">
                  <a:solidFill>
                    <a:srgbClr val="DCDEE0"/>
                  </a:solidFill>
                </a:defRPr>
              </a:lvl1pPr>
            </a:lstStyle>
            <a:p>
              <a:r>
                <a:t>onStartShouldSetResponder</a:t>
              </a:r>
            </a:p>
          </p:txBody>
        </p:sp>
        <p:sp>
          <p:nvSpPr>
            <p:cNvPr id="441" name="Shape 441"/>
            <p:cNvSpPr/>
            <p:nvPr/>
          </p:nvSpPr>
          <p:spPr>
            <a:xfrm>
              <a:off x="0" y="2676219"/>
              <a:ext cx="4057204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2400">
                  <a:solidFill>
                    <a:srgbClr val="DCDEE0"/>
                  </a:solidFill>
                </a:defRPr>
              </a:lvl1pPr>
            </a:lstStyle>
            <a:p>
              <a:r>
                <a:t>onMoveShouldSetResponder</a:t>
              </a:r>
            </a:p>
          </p:txBody>
        </p:sp>
        <p:sp>
          <p:nvSpPr>
            <p:cNvPr id="442" name="Shape 442"/>
            <p:cNvSpPr/>
            <p:nvPr/>
          </p:nvSpPr>
          <p:spPr>
            <a:xfrm>
              <a:off x="0" y="2249717"/>
              <a:ext cx="2698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2400">
                  <a:solidFill>
                    <a:srgbClr val="DCDEE0"/>
                  </a:solidFill>
                </a:defRPr>
              </a:lvl1pPr>
            </a:lstStyle>
            <a:p>
              <a:r>
                <a:t>onResponderGrant</a:t>
              </a:r>
            </a:p>
          </p:txBody>
        </p:sp>
        <p:sp>
          <p:nvSpPr>
            <p:cNvPr id="443" name="Shape 443"/>
            <p:cNvSpPr/>
            <p:nvPr/>
          </p:nvSpPr>
          <p:spPr>
            <a:xfrm>
              <a:off x="0" y="1778529"/>
              <a:ext cx="2718049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2400">
                  <a:solidFill>
                    <a:srgbClr val="DCDEE0"/>
                  </a:solidFill>
                </a:defRPr>
              </a:lvl1pPr>
            </a:lstStyle>
            <a:p>
              <a:r>
                <a:t>onResponderReject</a:t>
              </a:r>
            </a:p>
          </p:txBody>
        </p:sp>
        <p:sp>
          <p:nvSpPr>
            <p:cNvPr id="444" name="Shape 444"/>
            <p:cNvSpPr/>
            <p:nvPr/>
          </p:nvSpPr>
          <p:spPr>
            <a:xfrm>
              <a:off x="0" y="1288004"/>
              <a:ext cx="2689325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2400">
                  <a:solidFill>
                    <a:srgbClr val="DCDEE0"/>
                  </a:solidFill>
                </a:defRPr>
              </a:lvl1pPr>
            </a:lstStyle>
            <a:p>
              <a:r>
                <a:t>onResponderMove</a:t>
              </a:r>
            </a:p>
          </p:txBody>
        </p:sp>
        <p:sp>
          <p:nvSpPr>
            <p:cNvPr id="445" name="Shape 445"/>
            <p:cNvSpPr/>
            <p:nvPr/>
          </p:nvSpPr>
          <p:spPr>
            <a:xfrm>
              <a:off x="0" y="880838"/>
              <a:ext cx="2928343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2400">
                  <a:solidFill>
                    <a:srgbClr val="DCDEE0"/>
                  </a:solidFill>
                </a:defRPr>
              </a:lvl1pPr>
            </a:lstStyle>
            <a:p>
              <a:r>
                <a:t>onResponderRelease</a:t>
              </a:r>
            </a:p>
          </p:txBody>
        </p:sp>
        <p:sp>
          <p:nvSpPr>
            <p:cNvPr id="446" name="Shape 446"/>
            <p:cNvSpPr/>
            <p:nvPr/>
          </p:nvSpPr>
          <p:spPr>
            <a:xfrm>
              <a:off x="0" y="456768"/>
              <a:ext cx="4639866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2400">
                  <a:solidFill>
                    <a:srgbClr val="DCDEE0"/>
                  </a:solidFill>
                </a:defRPr>
              </a:lvl1pPr>
            </a:lstStyle>
            <a:p>
              <a:r>
                <a:t>onResponderTerminationRequest</a:t>
              </a:r>
            </a:p>
          </p:txBody>
        </p:sp>
        <p:sp>
          <p:nvSpPr>
            <p:cNvPr id="447" name="Shape 447"/>
            <p:cNvSpPr/>
            <p:nvPr/>
          </p:nvSpPr>
          <p:spPr>
            <a:xfrm>
              <a:off x="0" y="-1"/>
              <a:ext cx="3274666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2400">
                  <a:solidFill>
                    <a:srgbClr val="DCDEE0"/>
                  </a:solidFill>
                </a:defRPr>
              </a:lvl1pPr>
            </a:lstStyle>
            <a:p>
              <a:r>
                <a:t>onResponderTerminate</a:t>
              </a:r>
            </a:p>
          </p:txBody>
        </p:sp>
      </p:grpSp>
      <p:sp>
        <p:nvSpPr>
          <p:cNvPr id="449" name="Shape 449"/>
          <p:cNvSpPr/>
          <p:nvPr/>
        </p:nvSpPr>
        <p:spPr>
          <a:xfrm>
            <a:off x="5250191" y="1126508"/>
            <a:ext cx="29591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chemeClr val="accent5">
                    <a:satOff val="7361"/>
                    <a:lumOff val="7535"/>
                  </a:schemeClr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响应者的生命周期</a:t>
            </a:r>
          </a:p>
        </p:txBody>
      </p:sp>
      <p:pic>
        <p:nvPicPr>
          <p:cNvPr id="450" name="特赞_logo_白_方-0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014460" y="-162212"/>
            <a:ext cx="2161297" cy="20330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9" grpId="1" animBg="1" advAuto="0"/>
      <p:bldP spid="448" grpId="2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2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/>
          <p:nvPr/>
        </p:nvSpPr>
        <p:spPr>
          <a:xfrm>
            <a:off x="825925" y="842829"/>
            <a:ext cx="14249451" cy="1070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9727" tIns="109727" rIns="109727" bIns="109727">
            <a:spAutoFit/>
          </a:bodyPr>
          <a:lstStyle>
            <a:lvl1pPr algn="l" defTabSz="457200">
              <a:defRPr sz="48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手势</a:t>
            </a:r>
          </a:p>
        </p:txBody>
      </p:sp>
      <p:grpSp>
        <p:nvGrpSpPr>
          <p:cNvPr id="457" name="Group 457"/>
          <p:cNvGrpSpPr/>
          <p:nvPr/>
        </p:nvGrpSpPr>
        <p:grpSpPr>
          <a:xfrm>
            <a:off x="15059128" y="4729617"/>
            <a:ext cx="2049746" cy="2530857"/>
            <a:chOff x="158005" y="0"/>
            <a:chExt cx="2049744" cy="2530855"/>
          </a:xfrm>
        </p:grpSpPr>
        <p:sp>
          <p:nvSpPr>
            <p:cNvPr id="455" name="Shape 455"/>
            <p:cNvSpPr/>
            <p:nvPr/>
          </p:nvSpPr>
          <p:spPr>
            <a:xfrm>
              <a:off x="158005" y="0"/>
              <a:ext cx="2049746" cy="2530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09727" tIns="109727" rIns="109727" bIns="109727" numCol="1" anchor="t">
              <a:spAutoFit/>
            </a:bodyPr>
            <a:lstStyle/>
            <a:p>
              <a:pPr defTabSz="548640">
                <a:defRPr sz="2800" b="1">
                  <a:solidFill>
                    <a:srgbClr val="FFFFFF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2016</a:t>
              </a:r>
            </a:p>
            <a:p>
              <a:pPr defTabSz="548640">
                <a:defRPr sz="2800" b="1">
                  <a:solidFill>
                    <a:srgbClr val="FAFAFA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特赞 / 上海</a:t>
              </a:r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前端工程师</a:t>
              </a:r>
            </a:p>
          </p:txBody>
        </p:sp>
        <p:sp>
          <p:nvSpPr>
            <p:cNvPr id="456" name="Shape 456"/>
            <p:cNvSpPr/>
            <p:nvPr/>
          </p:nvSpPr>
          <p:spPr>
            <a:xfrm>
              <a:off x="1119377" y="812529"/>
              <a:ext cx="127001" cy="127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09727" tIns="109727" rIns="109727" bIns="109727" numCol="1" anchor="ctr">
              <a:noAutofit/>
            </a:bodyPr>
            <a:lstStyle/>
            <a:p>
              <a:pPr defTabSz="469900">
                <a:lnSpc>
                  <a:spcPct val="150000"/>
                </a:lnSpc>
                <a:defRPr sz="5400" b="1" spc="1080">
                  <a:solidFill>
                    <a:srgbClr val="FFFFFF"/>
                  </a:solidFill>
                  <a:uFill>
                    <a:solidFill>
                      <a:srgbClr val="000000"/>
                    </a:solidFill>
                  </a:uFill>
                  <a:latin typeface="华文细黑"/>
                  <a:ea typeface="华文细黑"/>
                  <a:cs typeface="华文细黑"/>
                  <a:sym typeface="华文细黑"/>
                </a:defRPr>
              </a:pPr>
              <a:endParaRPr/>
            </a:p>
          </p:txBody>
        </p:sp>
      </p:grpSp>
      <p:sp>
        <p:nvSpPr>
          <p:cNvPr id="458" name="Shape 458"/>
          <p:cNvSpPr/>
          <p:nvPr/>
        </p:nvSpPr>
        <p:spPr>
          <a:xfrm>
            <a:off x="14066970" y="11280231"/>
            <a:ext cx="1398316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800">
                <a:solidFill>
                  <a:srgbClr val="F9F8F1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 苑永志</a:t>
            </a:r>
          </a:p>
        </p:txBody>
      </p:sp>
      <p:sp>
        <p:nvSpPr>
          <p:cNvPr id="459" name="Shape 459"/>
          <p:cNvSpPr/>
          <p:nvPr/>
        </p:nvSpPr>
        <p:spPr>
          <a:xfrm>
            <a:off x="8562339" y="10076905"/>
            <a:ext cx="725932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900" b="1" spc="58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“一切终将过去，一切都将重新开始”</a:t>
            </a:r>
          </a:p>
        </p:txBody>
      </p:sp>
      <p:sp>
        <p:nvSpPr>
          <p:cNvPr id="460" name="Shape 460"/>
          <p:cNvSpPr/>
          <p:nvPr/>
        </p:nvSpPr>
        <p:spPr>
          <a:xfrm>
            <a:off x="957910" y="1806217"/>
            <a:ext cx="1105306" cy="1"/>
          </a:xfrm>
          <a:prstGeom prst="line">
            <a:avLst/>
          </a:prstGeom>
          <a:ln w="38100">
            <a:solidFill>
              <a:srgbClr val="3EE5C6"/>
            </a:solidFill>
          </a:ln>
        </p:spPr>
        <p:txBody>
          <a:bodyPr lIns="109727" tIns="109727" rIns="109727" bIns="109727"/>
          <a:lstStyle/>
          <a:p>
            <a:pPr algn="r" defTabSz="457200">
              <a:lnSpc>
                <a:spcPct val="120000"/>
              </a:lnSpc>
              <a:defRPr sz="7600" spc="1520">
                <a:solidFill>
                  <a:srgbClr val="535353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endParaRPr/>
          </a:p>
        </p:txBody>
      </p:sp>
      <p:sp>
        <p:nvSpPr>
          <p:cNvPr id="461" name="Shape 461"/>
          <p:cNvSpPr/>
          <p:nvPr/>
        </p:nvSpPr>
        <p:spPr>
          <a:xfrm>
            <a:off x="5489866" y="1126508"/>
            <a:ext cx="24797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chemeClr val="accent5">
                    <a:satOff val="7361"/>
                    <a:lumOff val="7535"/>
                  </a:schemeClr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PanResponser</a:t>
            </a:r>
          </a:p>
        </p:txBody>
      </p:sp>
      <p:sp>
        <p:nvSpPr>
          <p:cNvPr id="462" name="Shape 462"/>
          <p:cNvSpPr/>
          <p:nvPr/>
        </p:nvSpPr>
        <p:spPr>
          <a:xfrm>
            <a:off x="6363654" y="3173895"/>
            <a:ext cx="5743278" cy="538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400">
                <a:solidFill>
                  <a:srgbClr val="DCDEE0"/>
                </a:solidFill>
              </a:defRPr>
            </a:pPr>
            <a:r>
              <a:t>onStartShouldSetPanResponderCapture</a:t>
            </a:r>
          </a:p>
          <a:p>
            <a:pPr algn="l">
              <a:defRPr sz="2400">
                <a:solidFill>
                  <a:srgbClr val="DCDEE0"/>
                </a:solidFill>
              </a:defRPr>
            </a:pPr>
            <a:r>
              <a:t>onMoveShouldSetPanResponderCapture</a:t>
            </a:r>
          </a:p>
          <a:p>
            <a:pPr algn="l">
              <a:defRPr sz="2400">
                <a:solidFill>
                  <a:srgbClr val="DCDEE0"/>
                </a:solidFill>
              </a:defRPr>
            </a:pPr>
            <a:endParaRPr/>
          </a:p>
          <a:p>
            <a:pPr algn="l">
              <a:defRPr sz="2400">
                <a:solidFill>
                  <a:srgbClr val="DCDEE0"/>
                </a:solidFill>
              </a:defRPr>
            </a:pPr>
            <a:r>
              <a:t>onStartShouldSetPanResponder</a:t>
            </a:r>
          </a:p>
          <a:p>
            <a:pPr algn="l">
              <a:defRPr sz="2400">
                <a:solidFill>
                  <a:srgbClr val="DCDEE0"/>
                </a:solidFill>
              </a:defRPr>
            </a:pPr>
            <a:r>
              <a:t>onMoveShouldSetPanResponder</a:t>
            </a:r>
          </a:p>
          <a:p>
            <a:pPr algn="l">
              <a:defRPr sz="2400">
                <a:solidFill>
                  <a:srgbClr val="DCDEE0"/>
                </a:solidFill>
              </a:defRPr>
            </a:pPr>
            <a:r>
              <a:t>onPanResponderGrant</a:t>
            </a:r>
          </a:p>
          <a:p>
            <a:pPr algn="l">
              <a:defRPr sz="2400">
                <a:solidFill>
                  <a:srgbClr val="DCDEE0"/>
                </a:solidFill>
              </a:defRPr>
            </a:pPr>
            <a:r>
              <a:t>onPanResponderReject</a:t>
            </a:r>
          </a:p>
          <a:p>
            <a:pPr algn="l">
              <a:defRPr sz="2400">
                <a:solidFill>
                  <a:srgbClr val="DCDEE0"/>
                </a:solidFill>
              </a:defRPr>
            </a:pPr>
            <a:r>
              <a:t>onPanResponderStart</a:t>
            </a:r>
          </a:p>
          <a:p>
            <a:pPr algn="l">
              <a:defRPr sz="2400">
                <a:solidFill>
                  <a:srgbClr val="DCDEE0"/>
                </a:solidFill>
              </a:defRPr>
            </a:pPr>
            <a:r>
              <a:t>onPanResponderMove</a:t>
            </a:r>
          </a:p>
          <a:p>
            <a:pPr algn="l">
              <a:defRPr sz="2400">
                <a:solidFill>
                  <a:srgbClr val="DCDEE0"/>
                </a:solidFill>
              </a:defRPr>
            </a:pPr>
            <a:r>
              <a:t>onPanResponderTerminationRequest</a:t>
            </a:r>
          </a:p>
          <a:p>
            <a:pPr algn="l">
              <a:defRPr sz="2400">
                <a:solidFill>
                  <a:srgbClr val="DCDEE0"/>
                </a:solidFill>
              </a:defRPr>
            </a:pPr>
            <a:r>
              <a:t>onPanResponderRelease</a:t>
            </a:r>
          </a:p>
          <a:p>
            <a:pPr algn="l">
              <a:defRPr sz="2400">
                <a:solidFill>
                  <a:srgbClr val="DCDEE0"/>
                </a:solidFill>
              </a:defRPr>
            </a:pPr>
            <a:r>
              <a:t>onPanResponderTerminate</a:t>
            </a:r>
          </a:p>
          <a:p>
            <a:pPr algn="l">
              <a:defRPr sz="2400">
                <a:solidFill>
                  <a:srgbClr val="DCDEE0"/>
                </a:solidFill>
              </a:defRPr>
            </a:pPr>
            <a:r>
              <a:t>onShouldBlockNativeResponder</a:t>
            </a:r>
          </a:p>
        </p:txBody>
      </p:sp>
      <p:pic>
        <p:nvPicPr>
          <p:cNvPr id="463" name="图片 462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4273" y="4216400"/>
            <a:ext cx="10364172" cy="50800"/>
          </a:xfrm>
          <a:prstGeom prst="rect">
            <a:avLst/>
          </a:prstGeom>
        </p:spPr>
      </p:pic>
      <p:pic>
        <p:nvPicPr>
          <p:cNvPr id="465" name="图片 464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3057488" y="5756980"/>
            <a:ext cx="6064981" cy="246565"/>
          </a:xfrm>
          <a:prstGeom prst="rect">
            <a:avLst/>
          </a:prstGeom>
        </p:spPr>
      </p:pic>
      <p:sp>
        <p:nvSpPr>
          <p:cNvPr id="467" name="Shape 467"/>
          <p:cNvSpPr/>
          <p:nvPr/>
        </p:nvSpPr>
        <p:spPr>
          <a:xfrm>
            <a:off x="2703719" y="3157759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DCDEE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捕获阶段</a:t>
            </a:r>
          </a:p>
        </p:txBody>
      </p:sp>
      <p:sp>
        <p:nvSpPr>
          <p:cNvPr id="468" name="Shape 468"/>
          <p:cNvSpPr/>
          <p:nvPr/>
        </p:nvSpPr>
        <p:spPr>
          <a:xfrm>
            <a:off x="2703719" y="6267603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DCDEE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冒泡阶段</a:t>
            </a:r>
          </a:p>
        </p:txBody>
      </p:sp>
      <p:pic>
        <p:nvPicPr>
          <p:cNvPr id="469" name="特赞_logo_白_方-0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014460" y="-162212"/>
            <a:ext cx="2161297" cy="20330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2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/>
          <p:nvPr/>
        </p:nvSpPr>
        <p:spPr>
          <a:xfrm>
            <a:off x="825925" y="842829"/>
            <a:ext cx="14249451" cy="1070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9727" tIns="109727" rIns="109727" bIns="109727">
            <a:spAutoFit/>
          </a:bodyPr>
          <a:lstStyle>
            <a:lvl1pPr algn="l" defTabSz="457200">
              <a:defRPr sz="48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手势</a:t>
            </a:r>
          </a:p>
        </p:txBody>
      </p:sp>
      <p:grpSp>
        <p:nvGrpSpPr>
          <p:cNvPr id="476" name="Group 476"/>
          <p:cNvGrpSpPr/>
          <p:nvPr/>
        </p:nvGrpSpPr>
        <p:grpSpPr>
          <a:xfrm>
            <a:off x="15059128" y="4729617"/>
            <a:ext cx="2049746" cy="2530857"/>
            <a:chOff x="158005" y="0"/>
            <a:chExt cx="2049744" cy="2530855"/>
          </a:xfrm>
        </p:grpSpPr>
        <p:sp>
          <p:nvSpPr>
            <p:cNvPr id="474" name="Shape 474"/>
            <p:cNvSpPr/>
            <p:nvPr/>
          </p:nvSpPr>
          <p:spPr>
            <a:xfrm>
              <a:off x="158005" y="0"/>
              <a:ext cx="2049746" cy="2530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09727" tIns="109727" rIns="109727" bIns="109727" numCol="1" anchor="t">
              <a:spAutoFit/>
            </a:bodyPr>
            <a:lstStyle/>
            <a:p>
              <a:pPr defTabSz="548640">
                <a:defRPr sz="2800" b="1">
                  <a:solidFill>
                    <a:srgbClr val="FFFFFF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2016</a:t>
              </a:r>
            </a:p>
            <a:p>
              <a:pPr defTabSz="548640">
                <a:defRPr sz="2800" b="1">
                  <a:solidFill>
                    <a:srgbClr val="FAFAFA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特赞 / 上海</a:t>
              </a:r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前端工程师</a:t>
              </a:r>
            </a:p>
          </p:txBody>
        </p:sp>
        <p:sp>
          <p:nvSpPr>
            <p:cNvPr id="475" name="Shape 475"/>
            <p:cNvSpPr/>
            <p:nvPr/>
          </p:nvSpPr>
          <p:spPr>
            <a:xfrm>
              <a:off x="1119377" y="812529"/>
              <a:ext cx="127001" cy="127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09727" tIns="109727" rIns="109727" bIns="109727" numCol="1" anchor="ctr">
              <a:noAutofit/>
            </a:bodyPr>
            <a:lstStyle/>
            <a:p>
              <a:pPr defTabSz="469900">
                <a:lnSpc>
                  <a:spcPct val="150000"/>
                </a:lnSpc>
                <a:defRPr sz="5400" b="1" spc="1080">
                  <a:solidFill>
                    <a:srgbClr val="FFFFFF"/>
                  </a:solidFill>
                  <a:uFill>
                    <a:solidFill>
                      <a:srgbClr val="000000"/>
                    </a:solidFill>
                  </a:uFill>
                  <a:latin typeface="华文细黑"/>
                  <a:ea typeface="华文细黑"/>
                  <a:cs typeface="华文细黑"/>
                  <a:sym typeface="华文细黑"/>
                </a:defRPr>
              </a:pPr>
              <a:endParaRPr/>
            </a:p>
          </p:txBody>
        </p:sp>
      </p:grpSp>
      <p:sp>
        <p:nvSpPr>
          <p:cNvPr id="477" name="Shape 477"/>
          <p:cNvSpPr/>
          <p:nvPr/>
        </p:nvSpPr>
        <p:spPr>
          <a:xfrm>
            <a:off x="14066970" y="11280231"/>
            <a:ext cx="1398316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800">
                <a:solidFill>
                  <a:srgbClr val="F9F8F1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 苑永志</a:t>
            </a:r>
          </a:p>
        </p:txBody>
      </p:sp>
      <p:sp>
        <p:nvSpPr>
          <p:cNvPr id="478" name="Shape 478"/>
          <p:cNvSpPr/>
          <p:nvPr/>
        </p:nvSpPr>
        <p:spPr>
          <a:xfrm>
            <a:off x="8562339" y="10076905"/>
            <a:ext cx="725932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900" b="1" spc="58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“一切终将过去，一切都将重新开始”</a:t>
            </a:r>
          </a:p>
        </p:txBody>
      </p:sp>
      <p:sp>
        <p:nvSpPr>
          <p:cNvPr id="479" name="Shape 479"/>
          <p:cNvSpPr/>
          <p:nvPr/>
        </p:nvSpPr>
        <p:spPr>
          <a:xfrm>
            <a:off x="957910" y="1806217"/>
            <a:ext cx="1105306" cy="1"/>
          </a:xfrm>
          <a:prstGeom prst="line">
            <a:avLst/>
          </a:prstGeom>
          <a:ln w="38100">
            <a:solidFill>
              <a:srgbClr val="3EE5C6"/>
            </a:solidFill>
          </a:ln>
        </p:spPr>
        <p:txBody>
          <a:bodyPr lIns="109727" tIns="109727" rIns="109727" bIns="109727"/>
          <a:lstStyle/>
          <a:p>
            <a:pPr algn="r" defTabSz="457200">
              <a:lnSpc>
                <a:spcPct val="120000"/>
              </a:lnSpc>
              <a:defRPr sz="7600" spc="1520">
                <a:solidFill>
                  <a:srgbClr val="535353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endParaRPr/>
          </a:p>
        </p:txBody>
      </p:sp>
      <p:pic>
        <p:nvPicPr>
          <p:cNvPr id="48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84350" y="2292626"/>
            <a:ext cx="9436100" cy="629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1" name="特赞_logo_白_方-0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014460" y="-162212"/>
            <a:ext cx="2161297" cy="20330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2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/>
          <p:nvPr/>
        </p:nvSpPr>
        <p:spPr>
          <a:xfrm>
            <a:off x="825925" y="842829"/>
            <a:ext cx="14249451" cy="1070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9727" tIns="109727" rIns="109727" bIns="109727">
            <a:spAutoFit/>
          </a:bodyPr>
          <a:lstStyle>
            <a:lvl1pPr algn="l" defTabSz="457200">
              <a:defRPr sz="48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支付</a:t>
            </a:r>
          </a:p>
        </p:txBody>
      </p:sp>
      <p:sp>
        <p:nvSpPr>
          <p:cNvPr id="486" name="Shape 486"/>
          <p:cNvSpPr/>
          <p:nvPr/>
        </p:nvSpPr>
        <p:spPr>
          <a:xfrm>
            <a:off x="14066970" y="11280231"/>
            <a:ext cx="1398316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800">
                <a:solidFill>
                  <a:srgbClr val="F9F8F1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 苑永志</a:t>
            </a:r>
          </a:p>
        </p:txBody>
      </p:sp>
      <p:sp>
        <p:nvSpPr>
          <p:cNvPr id="487" name="Shape 487"/>
          <p:cNvSpPr/>
          <p:nvPr/>
        </p:nvSpPr>
        <p:spPr>
          <a:xfrm>
            <a:off x="8562339" y="10076905"/>
            <a:ext cx="725932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900" b="1" spc="58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“一切终将过去，一切都将重新开始”</a:t>
            </a:r>
          </a:p>
        </p:txBody>
      </p:sp>
      <p:sp>
        <p:nvSpPr>
          <p:cNvPr id="488" name="Shape 488"/>
          <p:cNvSpPr/>
          <p:nvPr/>
        </p:nvSpPr>
        <p:spPr>
          <a:xfrm>
            <a:off x="957910" y="1806217"/>
            <a:ext cx="1105306" cy="1"/>
          </a:xfrm>
          <a:prstGeom prst="line">
            <a:avLst/>
          </a:prstGeom>
          <a:ln w="38100">
            <a:solidFill>
              <a:srgbClr val="3EE5C6"/>
            </a:solidFill>
          </a:ln>
        </p:spPr>
        <p:txBody>
          <a:bodyPr lIns="109727" tIns="109727" rIns="109727" bIns="109727"/>
          <a:lstStyle/>
          <a:p>
            <a:pPr algn="r" defTabSz="457200">
              <a:lnSpc>
                <a:spcPct val="120000"/>
              </a:lnSpc>
              <a:defRPr sz="7600" spc="1520">
                <a:solidFill>
                  <a:srgbClr val="535353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endParaRPr/>
          </a:p>
        </p:txBody>
      </p:sp>
      <p:pic>
        <p:nvPicPr>
          <p:cNvPr id="489" name="特赞_logo_白_方-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14460" y="-162212"/>
            <a:ext cx="2161297" cy="2033077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Shape 490"/>
          <p:cNvSpPr/>
          <p:nvPr/>
        </p:nvSpPr>
        <p:spPr>
          <a:xfrm>
            <a:off x="3017180" y="3363303"/>
            <a:ext cx="6970440" cy="1104901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FF93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chemeClr val="accent5">
                    <a:satOff val="7361"/>
                    <a:lumOff val="7535"/>
                  </a:schemeClr>
                </a:solidFill>
              </a:defRPr>
            </a:lvl1pPr>
          </a:lstStyle>
          <a:p>
            <a:r>
              <a:t>react-native-pingpp</a:t>
            </a:r>
          </a:p>
        </p:txBody>
      </p:sp>
      <p:sp>
        <p:nvSpPr>
          <p:cNvPr id="491" name="Shape 491"/>
          <p:cNvSpPr/>
          <p:nvPr/>
        </p:nvSpPr>
        <p:spPr>
          <a:xfrm>
            <a:off x="3206011" y="5162829"/>
            <a:ext cx="659277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只有 </a:t>
            </a:r>
            <a:r>
              <a:rPr>
                <a:latin typeface="Arial"/>
                <a:ea typeface="Arial"/>
                <a:cs typeface="Arial"/>
                <a:sym typeface="Arial"/>
              </a:rPr>
              <a:t>SDK for react native iOS </a:t>
            </a:r>
            <a:r>
              <a:t>!!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2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/>
        </p:nvSpPr>
        <p:spPr>
          <a:xfrm>
            <a:off x="14066970" y="11280231"/>
            <a:ext cx="1398316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800">
                <a:solidFill>
                  <a:srgbClr val="F9F8F1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 苑永志</a:t>
            </a:r>
          </a:p>
        </p:txBody>
      </p:sp>
      <p:sp>
        <p:nvSpPr>
          <p:cNvPr id="496" name="Shape 496"/>
          <p:cNvSpPr/>
          <p:nvPr/>
        </p:nvSpPr>
        <p:spPr>
          <a:xfrm>
            <a:off x="8562339" y="10076905"/>
            <a:ext cx="725932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900" b="1" spc="58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“一切终将过去，一切都将重新开始”</a:t>
            </a:r>
          </a:p>
        </p:txBody>
      </p:sp>
      <p:sp>
        <p:nvSpPr>
          <p:cNvPr id="497" name="Shape 497"/>
          <p:cNvSpPr/>
          <p:nvPr/>
        </p:nvSpPr>
        <p:spPr>
          <a:xfrm>
            <a:off x="4561496" y="2870199"/>
            <a:ext cx="3330957" cy="4013201"/>
          </a:xfrm>
          <a:prstGeom prst="rect">
            <a:avLst/>
          </a:prstGeom>
          <a:ln w="12700">
            <a:miter lim="400000"/>
          </a:ln>
          <a:effectLst>
            <a:outerShdw blurRad="355600" rotWithShape="0">
              <a:srgbClr val="FF26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/>
          <a:p>
            <a:pPr algn="l">
              <a:lnSpc>
                <a:spcPct val="150000"/>
              </a:lnSpc>
              <a:defRPr sz="4000">
                <a:solidFill>
                  <a:srgbClr val="DCDEE0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t>⚙   消息推送</a:t>
            </a:r>
          </a:p>
          <a:p>
            <a:pPr algn="l">
              <a:lnSpc>
                <a:spcPct val="150000"/>
              </a:lnSpc>
              <a:defRPr sz="4000">
                <a:solidFill>
                  <a:srgbClr val="DCDEE0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t>⚙   异常监控</a:t>
            </a:r>
          </a:p>
          <a:p>
            <a:pPr algn="l">
              <a:lnSpc>
                <a:spcPct val="150000"/>
              </a:lnSpc>
              <a:defRPr sz="4000">
                <a:solidFill>
                  <a:srgbClr val="DCDEE0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t>⚙   热更新</a:t>
            </a:r>
          </a:p>
          <a:p>
            <a:pPr algn="l">
              <a:lnSpc>
                <a:spcPct val="150000"/>
              </a:lnSpc>
              <a:defRPr sz="4000">
                <a:solidFill>
                  <a:srgbClr val="DCDEE0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t>⚙   性能优化</a:t>
            </a:r>
          </a:p>
        </p:txBody>
      </p:sp>
      <p:pic>
        <p:nvPicPr>
          <p:cNvPr id="498" name="特赞_logo_白_方-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14460" y="-162212"/>
            <a:ext cx="2161297" cy="20330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2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/>
          <p:nvPr/>
        </p:nvSpPr>
        <p:spPr>
          <a:xfrm>
            <a:off x="825925" y="842829"/>
            <a:ext cx="14249451" cy="1070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9727" tIns="109727" rIns="109727" bIns="109727">
            <a:spAutoFit/>
          </a:bodyPr>
          <a:lstStyle>
            <a:lvl1pPr algn="l" defTabSz="457200">
              <a:defRPr sz="48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消息推送</a:t>
            </a:r>
          </a:p>
        </p:txBody>
      </p:sp>
      <p:grpSp>
        <p:nvGrpSpPr>
          <p:cNvPr id="505" name="Group 505"/>
          <p:cNvGrpSpPr/>
          <p:nvPr/>
        </p:nvGrpSpPr>
        <p:grpSpPr>
          <a:xfrm>
            <a:off x="15059128" y="4729617"/>
            <a:ext cx="2049746" cy="2530857"/>
            <a:chOff x="158005" y="0"/>
            <a:chExt cx="2049744" cy="2530855"/>
          </a:xfrm>
        </p:grpSpPr>
        <p:sp>
          <p:nvSpPr>
            <p:cNvPr id="503" name="Shape 503"/>
            <p:cNvSpPr/>
            <p:nvPr/>
          </p:nvSpPr>
          <p:spPr>
            <a:xfrm>
              <a:off x="158005" y="0"/>
              <a:ext cx="2049746" cy="2530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09727" tIns="109727" rIns="109727" bIns="109727" numCol="1" anchor="t">
              <a:spAutoFit/>
            </a:bodyPr>
            <a:lstStyle/>
            <a:p>
              <a:pPr defTabSz="548640">
                <a:defRPr sz="2800" b="1">
                  <a:solidFill>
                    <a:srgbClr val="FFFFFF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2016</a:t>
              </a:r>
            </a:p>
            <a:p>
              <a:pPr defTabSz="548640">
                <a:defRPr sz="2800" b="1">
                  <a:solidFill>
                    <a:srgbClr val="FAFAFA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特赞 / 上海</a:t>
              </a:r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前端工程师</a:t>
              </a:r>
            </a:p>
          </p:txBody>
        </p:sp>
        <p:sp>
          <p:nvSpPr>
            <p:cNvPr id="504" name="Shape 504"/>
            <p:cNvSpPr/>
            <p:nvPr/>
          </p:nvSpPr>
          <p:spPr>
            <a:xfrm>
              <a:off x="1119377" y="812529"/>
              <a:ext cx="127001" cy="127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09727" tIns="109727" rIns="109727" bIns="109727" numCol="1" anchor="ctr">
              <a:noAutofit/>
            </a:bodyPr>
            <a:lstStyle/>
            <a:p>
              <a:pPr defTabSz="469900">
                <a:lnSpc>
                  <a:spcPct val="150000"/>
                </a:lnSpc>
                <a:defRPr sz="5400" b="1" spc="1080">
                  <a:solidFill>
                    <a:srgbClr val="FFFFFF"/>
                  </a:solidFill>
                  <a:uFill>
                    <a:solidFill>
                      <a:srgbClr val="000000"/>
                    </a:solidFill>
                  </a:uFill>
                  <a:latin typeface="华文细黑"/>
                  <a:ea typeface="华文细黑"/>
                  <a:cs typeface="华文细黑"/>
                  <a:sym typeface="华文细黑"/>
                </a:defRPr>
              </a:pPr>
              <a:endParaRPr/>
            </a:p>
          </p:txBody>
        </p:sp>
      </p:grpSp>
      <p:sp>
        <p:nvSpPr>
          <p:cNvPr id="506" name="Shape 506"/>
          <p:cNvSpPr/>
          <p:nvPr/>
        </p:nvSpPr>
        <p:spPr>
          <a:xfrm>
            <a:off x="14066970" y="11280231"/>
            <a:ext cx="1398316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800">
                <a:solidFill>
                  <a:srgbClr val="F9F8F1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 苑永志</a:t>
            </a:r>
          </a:p>
        </p:txBody>
      </p:sp>
      <p:sp>
        <p:nvSpPr>
          <p:cNvPr id="507" name="Shape 507"/>
          <p:cNvSpPr/>
          <p:nvPr/>
        </p:nvSpPr>
        <p:spPr>
          <a:xfrm>
            <a:off x="8562339" y="10076905"/>
            <a:ext cx="725932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900" b="1" spc="58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“一切终将过去，一切都将重新开始”</a:t>
            </a:r>
          </a:p>
        </p:txBody>
      </p:sp>
      <p:sp>
        <p:nvSpPr>
          <p:cNvPr id="508" name="Shape 508"/>
          <p:cNvSpPr/>
          <p:nvPr/>
        </p:nvSpPr>
        <p:spPr>
          <a:xfrm>
            <a:off x="957910" y="1806217"/>
            <a:ext cx="2298374" cy="1"/>
          </a:xfrm>
          <a:prstGeom prst="line">
            <a:avLst/>
          </a:prstGeom>
          <a:ln w="38100">
            <a:solidFill>
              <a:srgbClr val="3EE5C6"/>
            </a:solidFill>
          </a:ln>
        </p:spPr>
        <p:txBody>
          <a:bodyPr lIns="109727" tIns="109727" rIns="109727" bIns="109727"/>
          <a:lstStyle/>
          <a:p>
            <a:pPr algn="r" defTabSz="457200">
              <a:lnSpc>
                <a:spcPct val="120000"/>
              </a:lnSpc>
              <a:defRPr sz="7600" spc="1520">
                <a:solidFill>
                  <a:srgbClr val="535353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endParaRPr/>
          </a:p>
        </p:txBody>
      </p:sp>
      <p:pic>
        <p:nvPicPr>
          <p:cNvPr id="50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2400" y="2104954"/>
            <a:ext cx="10160000" cy="7048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0" name="特赞_logo_白_方-0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014460" y="-162212"/>
            <a:ext cx="2161297" cy="20330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2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roup 516"/>
          <p:cNvGrpSpPr/>
          <p:nvPr/>
        </p:nvGrpSpPr>
        <p:grpSpPr>
          <a:xfrm>
            <a:off x="15059128" y="4729617"/>
            <a:ext cx="2049746" cy="2530857"/>
            <a:chOff x="158005" y="0"/>
            <a:chExt cx="2049744" cy="2530855"/>
          </a:xfrm>
        </p:grpSpPr>
        <p:sp>
          <p:nvSpPr>
            <p:cNvPr id="514" name="Shape 514"/>
            <p:cNvSpPr/>
            <p:nvPr/>
          </p:nvSpPr>
          <p:spPr>
            <a:xfrm>
              <a:off x="158005" y="0"/>
              <a:ext cx="2049746" cy="2530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09727" tIns="109727" rIns="109727" bIns="109727" numCol="1" anchor="t">
              <a:spAutoFit/>
            </a:bodyPr>
            <a:lstStyle/>
            <a:p>
              <a:pPr defTabSz="548640">
                <a:defRPr sz="2800" b="1">
                  <a:solidFill>
                    <a:srgbClr val="FFFFFF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2016</a:t>
              </a:r>
            </a:p>
            <a:p>
              <a:pPr defTabSz="548640">
                <a:defRPr sz="2800" b="1">
                  <a:solidFill>
                    <a:srgbClr val="FAFAFA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特赞 / 上海</a:t>
              </a:r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前端工程师</a:t>
              </a:r>
            </a:p>
          </p:txBody>
        </p:sp>
        <p:sp>
          <p:nvSpPr>
            <p:cNvPr id="515" name="Shape 515"/>
            <p:cNvSpPr/>
            <p:nvPr/>
          </p:nvSpPr>
          <p:spPr>
            <a:xfrm>
              <a:off x="1119377" y="812529"/>
              <a:ext cx="127001" cy="127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09727" tIns="109727" rIns="109727" bIns="109727" numCol="1" anchor="ctr">
              <a:noAutofit/>
            </a:bodyPr>
            <a:lstStyle/>
            <a:p>
              <a:pPr defTabSz="469900">
                <a:lnSpc>
                  <a:spcPct val="150000"/>
                </a:lnSpc>
                <a:defRPr sz="5400" b="1" spc="1080">
                  <a:solidFill>
                    <a:srgbClr val="FFFFFF"/>
                  </a:solidFill>
                  <a:uFill>
                    <a:solidFill>
                      <a:srgbClr val="000000"/>
                    </a:solidFill>
                  </a:uFill>
                  <a:latin typeface="华文细黑"/>
                  <a:ea typeface="华文细黑"/>
                  <a:cs typeface="华文细黑"/>
                  <a:sym typeface="华文细黑"/>
                </a:defRPr>
              </a:pPr>
              <a:endParaRPr/>
            </a:p>
          </p:txBody>
        </p:sp>
      </p:grpSp>
      <p:sp>
        <p:nvSpPr>
          <p:cNvPr id="517" name="Shape 517"/>
          <p:cNvSpPr/>
          <p:nvPr/>
        </p:nvSpPr>
        <p:spPr>
          <a:xfrm>
            <a:off x="14066970" y="11280231"/>
            <a:ext cx="1398316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800">
                <a:solidFill>
                  <a:srgbClr val="F9F8F1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 苑永志</a:t>
            </a:r>
          </a:p>
        </p:txBody>
      </p:sp>
      <p:sp>
        <p:nvSpPr>
          <p:cNvPr id="518" name="Shape 518"/>
          <p:cNvSpPr/>
          <p:nvPr/>
        </p:nvSpPr>
        <p:spPr>
          <a:xfrm>
            <a:off x="8562339" y="10076905"/>
            <a:ext cx="725932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900" b="1" spc="58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“一切终将过去，一切都将重新开始”</a:t>
            </a:r>
          </a:p>
        </p:txBody>
      </p:sp>
      <p:pic>
        <p:nvPicPr>
          <p:cNvPr id="519" name="特赞_logo_白_方-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14460" y="-162212"/>
            <a:ext cx="2161297" cy="2033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2400" y="323850"/>
            <a:ext cx="12700000" cy="9105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2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4066970" y="11280231"/>
            <a:ext cx="1398316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800">
                <a:solidFill>
                  <a:srgbClr val="F9F8F1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 苑永志</a:t>
            </a:r>
          </a:p>
        </p:txBody>
      </p:sp>
      <p:sp>
        <p:nvSpPr>
          <p:cNvPr id="140" name="Shape 140"/>
          <p:cNvSpPr/>
          <p:nvPr/>
        </p:nvSpPr>
        <p:spPr>
          <a:xfrm>
            <a:off x="8562339" y="10076905"/>
            <a:ext cx="725932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900" b="1" spc="58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“一切终将过去，一切都将重新开始”</a:t>
            </a:r>
          </a:p>
        </p:txBody>
      </p:sp>
      <p:sp>
        <p:nvSpPr>
          <p:cNvPr id="141" name="Shape 141"/>
          <p:cNvSpPr/>
          <p:nvPr/>
        </p:nvSpPr>
        <p:spPr>
          <a:xfrm>
            <a:off x="3462659" y="729909"/>
            <a:ext cx="6517111" cy="620044"/>
          </a:xfrm>
          <a:prstGeom prst="rect">
            <a:avLst/>
          </a:prstGeom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Learn once, write anywhere ?</a:t>
            </a:r>
          </a:p>
        </p:txBody>
      </p:sp>
      <p:sp>
        <p:nvSpPr>
          <p:cNvPr id="142" name="Shape 142"/>
          <p:cNvSpPr/>
          <p:nvPr/>
        </p:nvSpPr>
        <p:spPr>
          <a:xfrm>
            <a:off x="3090953" y="3257918"/>
            <a:ext cx="1948344" cy="902914"/>
          </a:xfrm>
          <a:prstGeom prst="rect">
            <a:avLst/>
          </a:prstGeom>
          <a:solidFill>
            <a:schemeClr val="accent4">
              <a:lumOff val="-98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DEF"/>
                </a:solidFill>
                <a:effectLst>
                  <a:outerShdw blurRad="25400" dist="12700" dir="162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t>Web</a:t>
            </a:r>
          </a:p>
        </p:txBody>
      </p:sp>
      <p:sp>
        <p:nvSpPr>
          <p:cNvPr id="143" name="Shape 143"/>
          <p:cNvSpPr/>
          <p:nvPr/>
        </p:nvSpPr>
        <p:spPr>
          <a:xfrm>
            <a:off x="3090953" y="5340318"/>
            <a:ext cx="6790227" cy="90291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DEF"/>
                </a:solidFill>
                <a:effectLst>
                  <a:outerShdw blurRad="25400" dist="12700" dir="162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t>Virtual DOM</a:t>
            </a:r>
          </a:p>
        </p:txBody>
      </p:sp>
      <p:sp>
        <p:nvSpPr>
          <p:cNvPr id="144" name="Shape 144"/>
          <p:cNvSpPr/>
          <p:nvPr/>
        </p:nvSpPr>
        <p:spPr>
          <a:xfrm>
            <a:off x="3123621" y="7331716"/>
            <a:ext cx="6790227" cy="90291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DEF"/>
                </a:solidFill>
                <a:effectLst>
                  <a:outerShdw blurRad="25400" dist="12700" dir="162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t>React</a:t>
            </a:r>
          </a:p>
        </p:txBody>
      </p:sp>
      <p:sp>
        <p:nvSpPr>
          <p:cNvPr id="145" name="Shape 145"/>
          <p:cNvSpPr/>
          <p:nvPr/>
        </p:nvSpPr>
        <p:spPr>
          <a:xfrm rot="16145585">
            <a:off x="3649262" y="4472118"/>
            <a:ext cx="833462" cy="546588"/>
          </a:xfrm>
          <a:prstGeom prst="rightArrow">
            <a:avLst>
              <a:gd name="adj1" fmla="val 39712"/>
              <a:gd name="adj2" fmla="val 102184"/>
            </a:avLst>
          </a:prstGeom>
          <a:solidFill>
            <a:srgbClr val="4E9B4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DEF"/>
                </a:solidFill>
                <a:effectLst>
                  <a:outerShdw blurRad="25400" dist="12700" dir="16200000" rotWithShape="0">
                    <a:srgbClr val="000000">
                      <a:alpha val="4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50" name="Group 150"/>
          <p:cNvGrpSpPr/>
          <p:nvPr/>
        </p:nvGrpSpPr>
        <p:grpSpPr>
          <a:xfrm>
            <a:off x="5511894" y="3257918"/>
            <a:ext cx="4369285" cy="1908498"/>
            <a:chOff x="0" y="0"/>
            <a:chExt cx="4369284" cy="1908496"/>
          </a:xfrm>
        </p:grpSpPr>
        <p:sp>
          <p:nvSpPr>
            <p:cNvPr id="146" name="Shape 146"/>
            <p:cNvSpPr/>
            <p:nvPr/>
          </p:nvSpPr>
          <p:spPr>
            <a:xfrm>
              <a:off x="0" y="0"/>
              <a:ext cx="1948344" cy="902913"/>
            </a:xfrm>
            <a:prstGeom prst="rect">
              <a:avLst/>
            </a:prstGeom>
            <a:solidFill>
              <a:schemeClr val="accent4">
                <a:lumOff val="-9884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>
                  <a:solidFill>
                    <a:srgbClr val="FFFDEF"/>
                  </a:solidFill>
                  <a:effectLst>
                    <a:outerShdw blurRad="25400" dist="12700" dir="16200000" rotWithShape="0">
                      <a:srgbClr val="000000">
                        <a:alpha val="40000"/>
                      </a:srgbClr>
                    </a:outerShdw>
                  </a:effectLst>
                </a:defRPr>
              </a:lvl1pPr>
            </a:lstStyle>
            <a:p>
              <a:r>
                <a:t>iOS</a:t>
              </a:r>
            </a:p>
          </p:txBody>
        </p:sp>
        <p:sp>
          <p:nvSpPr>
            <p:cNvPr id="147" name="Shape 147"/>
            <p:cNvSpPr/>
            <p:nvPr/>
          </p:nvSpPr>
          <p:spPr>
            <a:xfrm>
              <a:off x="2420940" y="57212"/>
              <a:ext cx="1948345" cy="902913"/>
            </a:xfrm>
            <a:prstGeom prst="rect">
              <a:avLst/>
            </a:prstGeom>
            <a:solidFill>
              <a:schemeClr val="accent4">
                <a:lumOff val="-9884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>
                  <a:solidFill>
                    <a:srgbClr val="FFFDEF"/>
                  </a:solidFill>
                  <a:effectLst>
                    <a:outerShdw blurRad="25400" dist="12700" dir="16200000" rotWithShape="0">
                      <a:srgbClr val="000000">
                        <a:alpha val="40000"/>
                      </a:srgbClr>
                    </a:outerShdw>
                  </a:effectLst>
                </a:defRPr>
              </a:lvl1pPr>
            </a:lstStyle>
            <a:p>
              <a:r>
                <a:t>Android</a:t>
              </a:r>
            </a:p>
          </p:txBody>
        </p:sp>
        <p:sp>
          <p:nvSpPr>
            <p:cNvPr id="148" name="Shape 148"/>
            <p:cNvSpPr/>
            <p:nvPr/>
          </p:nvSpPr>
          <p:spPr>
            <a:xfrm rot="16145585">
              <a:off x="587864" y="1173002"/>
              <a:ext cx="833462" cy="546588"/>
            </a:xfrm>
            <a:prstGeom prst="rightArrow">
              <a:avLst>
                <a:gd name="adj1" fmla="val 39712"/>
                <a:gd name="adj2" fmla="val 102184"/>
              </a:avLst>
            </a:prstGeom>
            <a:solidFill>
              <a:srgbClr val="4E9B4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solidFill>
                    <a:srgbClr val="FFFDEF"/>
                  </a:solidFill>
                  <a:effectLst>
                    <a:outerShdw blurRad="25400" dist="12700" dir="16200000" rotWithShape="0">
                      <a:srgbClr val="000000">
                        <a:alpha val="4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 rot="16145585">
              <a:off x="2976138" y="1214199"/>
              <a:ext cx="833461" cy="546588"/>
            </a:xfrm>
            <a:prstGeom prst="rightArrow">
              <a:avLst>
                <a:gd name="adj1" fmla="val 39712"/>
                <a:gd name="adj2" fmla="val 102184"/>
              </a:avLst>
            </a:prstGeom>
            <a:solidFill>
              <a:srgbClr val="4E9B4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solidFill>
                    <a:srgbClr val="FFFDEF"/>
                  </a:solidFill>
                  <a:effectLst>
                    <a:outerShdw blurRad="25400" dist="12700" dir="16200000" rotWithShape="0">
                      <a:srgbClr val="000000">
                        <a:alpha val="4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51" name="Shape 151"/>
          <p:cNvSpPr/>
          <p:nvPr/>
        </p:nvSpPr>
        <p:spPr>
          <a:xfrm rot="16145585">
            <a:off x="6099759" y="6513321"/>
            <a:ext cx="833461" cy="546587"/>
          </a:xfrm>
          <a:prstGeom prst="rightArrow">
            <a:avLst>
              <a:gd name="adj1" fmla="val 39712"/>
              <a:gd name="adj2" fmla="val 102184"/>
            </a:avLst>
          </a:prstGeom>
          <a:solidFill>
            <a:srgbClr val="4E9B4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DEF"/>
                </a:solidFill>
                <a:effectLst>
                  <a:outerShdw blurRad="25400" dist="12700" dir="16200000" rotWithShape="0">
                    <a:srgbClr val="000000">
                      <a:alpha val="4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2" name="Shape 152"/>
          <p:cNvSpPr/>
          <p:nvPr/>
        </p:nvSpPr>
        <p:spPr>
          <a:xfrm>
            <a:off x="4404183" y="1935635"/>
            <a:ext cx="4229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一次学习，到处挖坑</a:t>
            </a:r>
          </a:p>
        </p:txBody>
      </p:sp>
      <p:pic>
        <p:nvPicPr>
          <p:cNvPr id="153" name="特赞_logo_白_方-0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014460" y="-162212"/>
            <a:ext cx="2161297" cy="20330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2" animBg="1" advAuto="0"/>
      <p:bldP spid="150" grpId="1" animBg="1" advAuto="0"/>
      <p:bldP spid="152" grpId="3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2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/>
        </p:nvSpPr>
        <p:spPr>
          <a:xfrm>
            <a:off x="825925" y="842829"/>
            <a:ext cx="14249451" cy="1070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9727" tIns="109727" rIns="109727" bIns="109727">
            <a:spAutoFit/>
          </a:bodyPr>
          <a:lstStyle>
            <a:lvl1pPr algn="l" defTabSz="457200">
              <a:defRPr sz="48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异常监控</a:t>
            </a:r>
          </a:p>
        </p:txBody>
      </p:sp>
      <p:grpSp>
        <p:nvGrpSpPr>
          <p:cNvPr id="527" name="Group 527"/>
          <p:cNvGrpSpPr/>
          <p:nvPr/>
        </p:nvGrpSpPr>
        <p:grpSpPr>
          <a:xfrm>
            <a:off x="15059128" y="4729617"/>
            <a:ext cx="2049746" cy="2530857"/>
            <a:chOff x="158005" y="0"/>
            <a:chExt cx="2049744" cy="2530855"/>
          </a:xfrm>
        </p:grpSpPr>
        <p:sp>
          <p:nvSpPr>
            <p:cNvPr id="525" name="Shape 525"/>
            <p:cNvSpPr/>
            <p:nvPr/>
          </p:nvSpPr>
          <p:spPr>
            <a:xfrm>
              <a:off x="158005" y="0"/>
              <a:ext cx="2049746" cy="2530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09727" tIns="109727" rIns="109727" bIns="109727" numCol="1" anchor="t">
              <a:spAutoFit/>
            </a:bodyPr>
            <a:lstStyle/>
            <a:p>
              <a:pPr defTabSz="548640">
                <a:defRPr sz="2800" b="1">
                  <a:solidFill>
                    <a:srgbClr val="FFFFFF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2016</a:t>
              </a:r>
            </a:p>
            <a:p>
              <a:pPr defTabSz="548640">
                <a:defRPr sz="2800" b="1">
                  <a:solidFill>
                    <a:srgbClr val="FAFAFA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特赞 / 上海</a:t>
              </a:r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前端工程师</a:t>
              </a:r>
            </a:p>
          </p:txBody>
        </p:sp>
        <p:sp>
          <p:nvSpPr>
            <p:cNvPr id="526" name="Shape 526"/>
            <p:cNvSpPr/>
            <p:nvPr/>
          </p:nvSpPr>
          <p:spPr>
            <a:xfrm>
              <a:off x="1119377" y="812529"/>
              <a:ext cx="127001" cy="127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09727" tIns="109727" rIns="109727" bIns="109727" numCol="1" anchor="ctr">
              <a:noAutofit/>
            </a:bodyPr>
            <a:lstStyle/>
            <a:p>
              <a:pPr defTabSz="469900">
                <a:lnSpc>
                  <a:spcPct val="150000"/>
                </a:lnSpc>
                <a:defRPr sz="5400" b="1" spc="1080">
                  <a:solidFill>
                    <a:srgbClr val="FFFFFF"/>
                  </a:solidFill>
                  <a:uFill>
                    <a:solidFill>
                      <a:srgbClr val="000000"/>
                    </a:solidFill>
                  </a:uFill>
                  <a:latin typeface="华文细黑"/>
                  <a:ea typeface="华文细黑"/>
                  <a:cs typeface="华文细黑"/>
                  <a:sym typeface="华文细黑"/>
                </a:defRPr>
              </a:pPr>
              <a:endParaRPr/>
            </a:p>
          </p:txBody>
        </p:sp>
      </p:grpSp>
      <p:sp>
        <p:nvSpPr>
          <p:cNvPr id="528" name="Shape 528"/>
          <p:cNvSpPr/>
          <p:nvPr/>
        </p:nvSpPr>
        <p:spPr>
          <a:xfrm>
            <a:off x="14066970" y="11280231"/>
            <a:ext cx="1398316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800">
                <a:solidFill>
                  <a:srgbClr val="F9F8F1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 苑永志</a:t>
            </a:r>
          </a:p>
        </p:txBody>
      </p:sp>
      <p:sp>
        <p:nvSpPr>
          <p:cNvPr id="529" name="Shape 529"/>
          <p:cNvSpPr/>
          <p:nvPr/>
        </p:nvSpPr>
        <p:spPr>
          <a:xfrm>
            <a:off x="8562339" y="10076905"/>
            <a:ext cx="725932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900" b="1" spc="58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“一切终将过去，一切都将重新开始”</a:t>
            </a:r>
          </a:p>
        </p:txBody>
      </p:sp>
      <p:sp>
        <p:nvSpPr>
          <p:cNvPr id="530" name="Shape 530"/>
          <p:cNvSpPr/>
          <p:nvPr/>
        </p:nvSpPr>
        <p:spPr>
          <a:xfrm>
            <a:off x="957910" y="1806217"/>
            <a:ext cx="2298374" cy="1"/>
          </a:xfrm>
          <a:prstGeom prst="line">
            <a:avLst/>
          </a:prstGeom>
          <a:ln w="38100">
            <a:solidFill>
              <a:srgbClr val="3EE5C6"/>
            </a:solidFill>
          </a:ln>
        </p:spPr>
        <p:txBody>
          <a:bodyPr lIns="109727" tIns="109727" rIns="109727" bIns="109727"/>
          <a:lstStyle/>
          <a:p>
            <a:pPr algn="r" defTabSz="457200">
              <a:lnSpc>
                <a:spcPct val="120000"/>
              </a:lnSpc>
              <a:defRPr sz="7600" spc="1520">
                <a:solidFill>
                  <a:srgbClr val="535353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endParaRPr/>
          </a:p>
        </p:txBody>
      </p:sp>
      <p:pic>
        <p:nvPicPr>
          <p:cNvPr id="53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65532" y="3363960"/>
            <a:ext cx="13335864" cy="3592414"/>
          </a:xfrm>
          <a:prstGeom prst="rect">
            <a:avLst/>
          </a:prstGeom>
          <a:ln w="12700">
            <a:miter lim="400000"/>
          </a:ln>
        </p:spPr>
      </p:pic>
      <p:sp>
        <p:nvSpPr>
          <p:cNvPr id="532" name="Shape 532"/>
          <p:cNvSpPr/>
          <p:nvPr/>
        </p:nvSpPr>
        <p:spPr>
          <a:xfrm>
            <a:off x="5805373" y="1041457"/>
            <a:ext cx="139405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chemeClr val="accent5">
                    <a:satOff val="7361"/>
                    <a:lumOff val="7535"/>
                  </a:schemeClr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JS异常</a:t>
            </a:r>
          </a:p>
        </p:txBody>
      </p:sp>
      <p:pic>
        <p:nvPicPr>
          <p:cNvPr id="533" name="特赞_logo_白_方-0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014460" y="-162212"/>
            <a:ext cx="2161297" cy="20330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2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9" name="Group 539"/>
          <p:cNvGrpSpPr/>
          <p:nvPr/>
        </p:nvGrpSpPr>
        <p:grpSpPr>
          <a:xfrm>
            <a:off x="52775" y="1295541"/>
            <a:ext cx="12899250" cy="7888031"/>
            <a:chOff x="0" y="0"/>
            <a:chExt cx="12899248" cy="7888029"/>
          </a:xfrm>
        </p:grpSpPr>
        <p:pic>
          <p:nvPicPr>
            <p:cNvPr id="537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99249" cy="78880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8" name="Shape 538"/>
            <p:cNvSpPr/>
            <p:nvPr/>
          </p:nvSpPr>
          <p:spPr>
            <a:xfrm>
              <a:off x="9139992" y="4688631"/>
              <a:ext cx="2883397" cy="6200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FF26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UI Exception</a:t>
              </a:r>
            </a:p>
          </p:txBody>
        </p:sp>
      </p:grpSp>
      <p:sp>
        <p:nvSpPr>
          <p:cNvPr id="540" name="Shape 540"/>
          <p:cNvSpPr/>
          <p:nvPr/>
        </p:nvSpPr>
        <p:spPr>
          <a:xfrm>
            <a:off x="14066970" y="11280231"/>
            <a:ext cx="1398316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800">
                <a:solidFill>
                  <a:srgbClr val="F9F8F1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 苑永志</a:t>
            </a:r>
          </a:p>
        </p:txBody>
      </p:sp>
      <p:sp>
        <p:nvSpPr>
          <p:cNvPr id="541" name="Shape 541"/>
          <p:cNvSpPr/>
          <p:nvPr/>
        </p:nvSpPr>
        <p:spPr>
          <a:xfrm>
            <a:off x="8562339" y="10076905"/>
            <a:ext cx="725932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900" b="1" spc="58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“一切终将过去，一切都将重新开始”</a:t>
            </a:r>
          </a:p>
        </p:txBody>
      </p:sp>
      <p:grpSp>
        <p:nvGrpSpPr>
          <p:cNvPr id="544" name="Group 544"/>
          <p:cNvGrpSpPr/>
          <p:nvPr/>
        </p:nvGrpSpPr>
        <p:grpSpPr>
          <a:xfrm>
            <a:off x="-94836" y="176843"/>
            <a:ext cx="13781588" cy="5549633"/>
            <a:chOff x="0" y="0"/>
            <a:chExt cx="13781586" cy="5549631"/>
          </a:xfrm>
        </p:grpSpPr>
        <p:pic>
          <p:nvPicPr>
            <p:cNvPr id="542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3781587" cy="5549632"/>
            </a:xfrm>
            <a:prstGeom prst="rect">
              <a:avLst/>
            </a:prstGeom>
            <a:ln w="50800" cap="flat">
              <a:solidFill>
                <a:srgbClr val="AA7942"/>
              </a:solidFill>
              <a:prstDash val="solid"/>
              <a:miter lim="400000"/>
            </a:ln>
            <a:effectLst/>
          </p:spPr>
        </p:pic>
        <p:sp>
          <p:nvSpPr>
            <p:cNvPr id="543" name="Shape 543"/>
            <p:cNvSpPr/>
            <p:nvPr/>
          </p:nvSpPr>
          <p:spPr>
            <a:xfrm>
              <a:off x="6331610" y="2804374"/>
              <a:ext cx="3798467" cy="6200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FF26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Native Exception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4" grpId="1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2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0" name="Group 550"/>
          <p:cNvGrpSpPr/>
          <p:nvPr/>
        </p:nvGrpSpPr>
        <p:grpSpPr>
          <a:xfrm>
            <a:off x="15059128" y="4729617"/>
            <a:ext cx="2049746" cy="2530857"/>
            <a:chOff x="158005" y="0"/>
            <a:chExt cx="2049744" cy="2530855"/>
          </a:xfrm>
        </p:grpSpPr>
        <p:sp>
          <p:nvSpPr>
            <p:cNvPr id="548" name="Shape 548"/>
            <p:cNvSpPr/>
            <p:nvPr/>
          </p:nvSpPr>
          <p:spPr>
            <a:xfrm>
              <a:off x="158005" y="0"/>
              <a:ext cx="2049746" cy="2530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09727" tIns="109727" rIns="109727" bIns="109727" numCol="1" anchor="t">
              <a:spAutoFit/>
            </a:bodyPr>
            <a:lstStyle/>
            <a:p>
              <a:pPr defTabSz="548640">
                <a:defRPr sz="2800" b="1">
                  <a:solidFill>
                    <a:srgbClr val="FFFFFF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2016</a:t>
              </a:r>
            </a:p>
            <a:p>
              <a:pPr defTabSz="548640">
                <a:defRPr sz="2800" b="1">
                  <a:solidFill>
                    <a:srgbClr val="FAFAFA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特赞 / 上海</a:t>
              </a:r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前端工程师</a:t>
              </a:r>
            </a:p>
          </p:txBody>
        </p:sp>
        <p:sp>
          <p:nvSpPr>
            <p:cNvPr id="549" name="Shape 549"/>
            <p:cNvSpPr/>
            <p:nvPr/>
          </p:nvSpPr>
          <p:spPr>
            <a:xfrm>
              <a:off x="1119377" y="812529"/>
              <a:ext cx="127001" cy="127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09727" tIns="109727" rIns="109727" bIns="109727" numCol="1" anchor="ctr">
              <a:noAutofit/>
            </a:bodyPr>
            <a:lstStyle/>
            <a:p>
              <a:pPr defTabSz="469900">
                <a:lnSpc>
                  <a:spcPct val="150000"/>
                </a:lnSpc>
                <a:defRPr sz="5400" b="1" spc="1080">
                  <a:solidFill>
                    <a:srgbClr val="FFFFFF"/>
                  </a:solidFill>
                  <a:uFill>
                    <a:solidFill>
                      <a:srgbClr val="000000"/>
                    </a:solidFill>
                  </a:uFill>
                  <a:latin typeface="华文细黑"/>
                  <a:ea typeface="华文细黑"/>
                  <a:cs typeface="华文细黑"/>
                  <a:sym typeface="华文细黑"/>
                </a:defRPr>
              </a:pPr>
              <a:endParaRPr/>
            </a:p>
          </p:txBody>
        </p:sp>
      </p:grpSp>
      <p:sp>
        <p:nvSpPr>
          <p:cNvPr id="551" name="Shape 551"/>
          <p:cNvSpPr/>
          <p:nvPr/>
        </p:nvSpPr>
        <p:spPr>
          <a:xfrm>
            <a:off x="14066970" y="11280231"/>
            <a:ext cx="1398316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800">
                <a:solidFill>
                  <a:srgbClr val="F9F8F1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 苑永志</a:t>
            </a:r>
          </a:p>
        </p:txBody>
      </p:sp>
      <p:sp>
        <p:nvSpPr>
          <p:cNvPr id="552" name="Shape 552"/>
          <p:cNvSpPr/>
          <p:nvPr/>
        </p:nvSpPr>
        <p:spPr>
          <a:xfrm>
            <a:off x="193516" y="126304"/>
            <a:ext cx="1154278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chemeClr val="accent5">
                    <a:satOff val="7361"/>
                    <a:lumOff val="7535"/>
                  </a:schemeClr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Bugly</a:t>
            </a:r>
          </a:p>
        </p:txBody>
      </p:sp>
      <p:pic>
        <p:nvPicPr>
          <p:cNvPr id="55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029265"/>
            <a:ext cx="13004801" cy="81858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2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9" name="Group 559"/>
          <p:cNvGrpSpPr/>
          <p:nvPr/>
        </p:nvGrpSpPr>
        <p:grpSpPr>
          <a:xfrm>
            <a:off x="15059128" y="4729617"/>
            <a:ext cx="2049746" cy="2530857"/>
            <a:chOff x="158005" y="0"/>
            <a:chExt cx="2049744" cy="2530855"/>
          </a:xfrm>
        </p:grpSpPr>
        <p:sp>
          <p:nvSpPr>
            <p:cNvPr id="557" name="Shape 557"/>
            <p:cNvSpPr/>
            <p:nvPr/>
          </p:nvSpPr>
          <p:spPr>
            <a:xfrm>
              <a:off x="158005" y="0"/>
              <a:ext cx="2049746" cy="2530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09727" tIns="109727" rIns="109727" bIns="109727" numCol="1" anchor="t">
              <a:spAutoFit/>
            </a:bodyPr>
            <a:lstStyle/>
            <a:p>
              <a:pPr defTabSz="548640">
                <a:defRPr sz="2800" b="1">
                  <a:solidFill>
                    <a:srgbClr val="FFFFFF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2016</a:t>
              </a:r>
            </a:p>
            <a:p>
              <a:pPr defTabSz="548640">
                <a:defRPr sz="2800" b="1">
                  <a:solidFill>
                    <a:srgbClr val="FAFAFA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特赞 / 上海</a:t>
              </a:r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前端工程师</a:t>
              </a:r>
            </a:p>
          </p:txBody>
        </p:sp>
        <p:sp>
          <p:nvSpPr>
            <p:cNvPr id="558" name="Shape 558"/>
            <p:cNvSpPr/>
            <p:nvPr/>
          </p:nvSpPr>
          <p:spPr>
            <a:xfrm>
              <a:off x="1119377" y="812529"/>
              <a:ext cx="127001" cy="127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09727" tIns="109727" rIns="109727" bIns="109727" numCol="1" anchor="ctr">
              <a:noAutofit/>
            </a:bodyPr>
            <a:lstStyle/>
            <a:p>
              <a:pPr defTabSz="469900">
                <a:lnSpc>
                  <a:spcPct val="150000"/>
                </a:lnSpc>
                <a:defRPr sz="5400" b="1" spc="1080">
                  <a:solidFill>
                    <a:srgbClr val="FFFFFF"/>
                  </a:solidFill>
                  <a:uFill>
                    <a:solidFill>
                      <a:srgbClr val="000000"/>
                    </a:solidFill>
                  </a:uFill>
                  <a:latin typeface="华文细黑"/>
                  <a:ea typeface="华文细黑"/>
                  <a:cs typeface="华文细黑"/>
                  <a:sym typeface="华文细黑"/>
                </a:defRPr>
              </a:pPr>
              <a:endParaRPr/>
            </a:p>
          </p:txBody>
        </p:sp>
      </p:grpSp>
      <p:sp>
        <p:nvSpPr>
          <p:cNvPr id="560" name="Shape 560"/>
          <p:cNvSpPr/>
          <p:nvPr/>
        </p:nvSpPr>
        <p:spPr>
          <a:xfrm>
            <a:off x="14066970" y="11280231"/>
            <a:ext cx="1398316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800">
                <a:solidFill>
                  <a:srgbClr val="F9F8F1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 苑永志</a:t>
            </a:r>
          </a:p>
        </p:txBody>
      </p:sp>
      <p:sp>
        <p:nvSpPr>
          <p:cNvPr id="561" name="Shape 561"/>
          <p:cNvSpPr/>
          <p:nvPr/>
        </p:nvSpPr>
        <p:spPr>
          <a:xfrm>
            <a:off x="8562339" y="10076905"/>
            <a:ext cx="725932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900" b="1" spc="58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“一切终将过去，一切都将重新开始”</a:t>
            </a:r>
          </a:p>
        </p:txBody>
      </p:sp>
      <p:pic>
        <p:nvPicPr>
          <p:cNvPr id="562" name="特赞_logo_白_方-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14460" y="-162212"/>
            <a:ext cx="2161297" cy="2033077"/>
          </a:xfrm>
          <a:prstGeom prst="rect">
            <a:avLst/>
          </a:prstGeom>
          <a:ln w="12700">
            <a:miter lim="400000"/>
          </a:ln>
        </p:spPr>
      </p:pic>
      <p:sp>
        <p:nvSpPr>
          <p:cNvPr id="563" name="Shape 563"/>
          <p:cNvSpPr/>
          <p:nvPr/>
        </p:nvSpPr>
        <p:spPr>
          <a:xfrm>
            <a:off x="994241" y="3408472"/>
            <a:ext cx="2480335" cy="363188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blurRad="190500" dist="127000" rotWithShape="0">
              <a:srgbClr val="FF93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DEF"/>
                </a:solidFill>
                <a:effectLst>
                  <a:outerShdw blurRad="25400" dist="12700" dir="16200000" rotWithShape="0">
                    <a:srgbClr val="000000">
                      <a:alpha val="40000"/>
                    </a:srgbClr>
                  </a:outerShdw>
                </a:effectLst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APP启动/唤醒</a:t>
            </a:r>
          </a:p>
        </p:txBody>
      </p:sp>
      <p:sp>
        <p:nvSpPr>
          <p:cNvPr id="564" name="Shape 564"/>
          <p:cNvSpPr/>
          <p:nvPr/>
        </p:nvSpPr>
        <p:spPr>
          <a:xfrm>
            <a:off x="5262232" y="3408472"/>
            <a:ext cx="2480335" cy="363188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blurRad="190500" dist="127000" rotWithShape="0">
              <a:srgbClr val="FF93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DEF"/>
                </a:solidFill>
                <a:effectLst>
                  <a:outerShdw blurRad="25400" dist="12700" dir="16200000" rotWithShape="0">
                    <a:srgbClr val="000000">
                      <a:alpha val="40000"/>
                    </a:srgbClr>
                  </a:outerShdw>
                </a:effectLst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检查更新</a:t>
            </a:r>
          </a:p>
        </p:txBody>
      </p:sp>
      <p:sp>
        <p:nvSpPr>
          <p:cNvPr id="565" name="Shape 565"/>
          <p:cNvSpPr/>
          <p:nvPr/>
        </p:nvSpPr>
        <p:spPr>
          <a:xfrm>
            <a:off x="9530223" y="3408472"/>
            <a:ext cx="2480335" cy="363188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blurRad="190500" dist="127000" rotWithShape="0">
              <a:srgbClr val="FF93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DEF"/>
                </a:solidFill>
                <a:effectLst>
                  <a:outerShdw blurRad="25400" dist="12700" dir="16200000" rotWithShape="0">
                    <a:srgbClr val="000000">
                      <a:alpha val="40000"/>
                    </a:srgbClr>
                  </a:outerShdw>
                </a:effectLst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加载bundle/图片</a:t>
            </a:r>
          </a:p>
        </p:txBody>
      </p:sp>
      <p:sp>
        <p:nvSpPr>
          <p:cNvPr id="566" name="Shape 566"/>
          <p:cNvSpPr/>
          <p:nvPr/>
        </p:nvSpPr>
        <p:spPr>
          <a:xfrm>
            <a:off x="3832909" y="4759404"/>
            <a:ext cx="1070991" cy="930018"/>
          </a:xfrm>
          <a:prstGeom prst="rightArrow">
            <a:avLst>
              <a:gd name="adj1" fmla="val 32000"/>
              <a:gd name="adj2" fmla="val 73701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DEF"/>
                </a:solidFill>
                <a:effectLst>
                  <a:outerShdw blurRad="25400" dist="12700" dir="16200000" rotWithShape="0">
                    <a:srgbClr val="000000">
                      <a:alpha val="4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67" name="Shape 567"/>
          <p:cNvSpPr/>
          <p:nvPr/>
        </p:nvSpPr>
        <p:spPr>
          <a:xfrm>
            <a:off x="8100900" y="4759404"/>
            <a:ext cx="1070991" cy="930018"/>
          </a:xfrm>
          <a:prstGeom prst="rightArrow">
            <a:avLst>
              <a:gd name="adj1" fmla="val 32000"/>
              <a:gd name="adj2" fmla="val 73701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DEF"/>
                </a:solidFill>
                <a:effectLst>
                  <a:outerShdw blurRad="25400" dist="12700" dir="16200000" rotWithShape="0">
                    <a:srgbClr val="000000">
                      <a:alpha val="4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68" name="Shape 568"/>
          <p:cNvSpPr/>
          <p:nvPr/>
        </p:nvSpPr>
        <p:spPr>
          <a:xfrm>
            <a:off x="825925" y="842829"/>
            <a:ext cx="14249451" cy="1070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9727" tIns="109727" rIns="109727" bIns="109727">
            <a:spAutoFit/>
          </a:bodyPr>
          <a:lstStyle>
            <a:lvl1pPr algn="l" defTabSz="457200">
              <a:defRPr sz="48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热更新</a:t>
            </a:r>
          </a:p>
        </p:txBody>
      </p:sp>
      <p:sp>
        <p:nvSpPr>
          <p:cNvPr id="569" name="Shape 569"/>
          <p:cNvSpPr/>
          <p:nvPr/>
        </p:nvSpPr>
        <p:spPr>
          <a:xfrm>
            <a:off x="957910" y="1806217"/>
            <a:ext cx="2298374" cy="1"/>
          </a:xfrm>
          <a:prstGeom prst="line">
            <a:avLst/>
          </a:prstGeom>
          <a:ln w="38100">
            <a:solidFill>
              <a:srgbClr val="3EE5C6"/>
            </a:solidFill>
          </a:ln>
        </p:spPr>
        <p:txBody>
          <a:bodyPr lIns="109727" tIns="109727" rIns="109727" bIns="109727"/>
          <a:lstStyle/>
          <a:p>
            <a:pPr algn="r" defTabSz="457200">
              <a:lnSpc>
                <a:spcPct val="120000"/>
              </a:lnSpc>
              <a:defRPr sz="7600" spc="1520">
                <a:solidFill>
                  <a:srgbClr val="535353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2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/>
          <p:nvPr/>
        </p:nvSpPr>
        <p:spPr>
          <a:xfrm>
            <a:off x="825925" y="842829"/>
            <a:ext cx="14249451" cy="1070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9727" tIns="109727" rIns="109727" bIns="109727">
            <a:spAutoFit/>
          </a:bodyPr>
          <a:lstStyle>
            <a:lvl1pPr algn="l" defTabSz="457200">
              <a:defRPr sz="48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热更新</a:t>
            </a:r>
          </a:p>
        </p:txBody>
      </p:sp>
      <p:grpSp>
        <p:nvGrpSpPr>
          <p:cNvPr id="576" name="Group 576"/>
          <p:cNvGrpSpPr/>
          <p:nvPr/>
        </p:nvGrpSpPr>
        <p:grpSpPr>
          <a:xfrm>
            <a:off x="15059128" y="4729617"/>
            <a:ext cx="2049746" cy="2530857"/>
            <a:chOff x="158005" y="0"/>
            <a:chExt cx="2049744" cy="2530855"/>
          </a:xfrm>
        </p:grpSpPr>
        <p:sp>
          <p:nvSpPr>
            <p:cNvPr id="574" name="Shape 574"/>
            <p:cNvSpPr/>
            <p:nvPr/>
          </p:nvSpPr>
          <p:spPr>
            <a:xfrm>
              <a:off x="158005" y="0"/>
              <a:ext cx="2049746" cy="2530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09727" tIns="109727" rIns="109727" bIns="109727" numCol="1" anchor="t">
              <a:spAutoFit/>
            </a:bodyPr>
            <a:lstStyle/>
            <a:p>
              <a:pPr defTabSz="548640">
                <a:defRPr sz="2800" b="1">
                  <a:solidFill>
                    <a:srgbClr val="FFFFFF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2016</a:t>
              </a:r>
            </a:p>
            <a:p>
              <a:pPr defTabSz="548640">
                <a:defRPr sz="2800" b="1">
                  <a:solidFill>
                    <a:srgbClr val="FAFAFA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特赞 / 上海</a:t>
              </a:r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前端工程师</a:t>
              </a:r>
            </a:p>
          </p:txBody>
        </p:sp>
        <p:sp>
          <p:nvSpPr>
            <p:cNvPr id="575" name="Shape 575"/>
            <p:cNvSpPr/>
            <p:nvPr/>
          </p:nvSpPr>
          <p:spPr>
            <a:xfrm>
              <a:off x="1119377" y="812529"/>
              <a:ext cx="127001" cy="127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09727" tIns="109727" rIns="109727" bIns="109727" numCol="1" anchor="ctr">
              <a:noAutofit/>
            </a:bodyPr>
            <a:lstStyle/>
            <a:p>
              <a:pPr defTabSz="469900">
                <a:lnSpc>
                  <a:spcPct val="150000"/>
                </a:lnSpc>
                <a:defRPr sz="5400" b="1" spc="1080">
                  <a:solidFill>
                    <a:srgbClr val="FFFFFF"/>
                  </a:solidFill>
                  <a:uFill>
                    <a:solidFill>
                      <a:srgbClr val="000000"/>
                    </a:solidFill>
                  </a:uFill>
                  <a:latin typeface="华文细黑"/>
                  <a:ea typeface="华文细黑"/>
                  <a:cs typeface="华文细黑"/>
                  <a:sym typeface="华文细黑"/>
                </a:defRPr>
              </a:pPr>
              <a:endParaRPr/>
            </a:p>
          </p:txBody>
        </p:sp>
      </p:grpSp>
      <p:sp>
        <p:nvSpPr>
          <p:cNvPr id="577" name="Shape 577"/>
          <p:cNvSpPr/>
          <p:nvPr/>
        </p:nvSpPr>
        <p:spPr>
          <a:xfrm>
            <a:off x="14066970" y="11280231"/>
            <a:ext cx="1398316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800">
                <a:solidFill>
                  <a:srgbClr val="F9F8F1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 苑永志</a:t>
            </a:r>
          </a:p>
        </p:txBody>
      </p:sp>
      <p:sp>
        <p:nvSpPr>
          <p:cNvPr id="578" name="Shape 578"/>
          <p:cNvSpPr/>
          <p:nvPr/>
        </p:nvSpPr>
        <p:spPr>
          <a:xfrm>
            <a:off x="8562339" y="10076905"/>
            <a:ext cx="725932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900" b="1" spc="58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“一切终将过去，一切都将重新开始”</a:t>
            </a:r>
          </a:p>
        </p:txBody>
      </p:sp>
      <p:sp>
        <p:nvSpPr>
          <p:cNvPr id="579" name="Shape 579"/>
          <p:cNvSpPr/>
          <p:nvPr/>
        </p:nvSpPr>
        <p:spPr>
          <a:xfrm>
            <a:off x="957910" y="1806217"/>
            <a:ext cx="2298374" cy="1"/>
          </a:xfrm>
          <a:prstGeom prst="line">
            <a:avLst/>
          </a:prstGeom>
          <a:ln w="38100">
            <a:solidFill>
              <a:srgbClr val="3EE5C6"/>
            </a:solidFill>
          </a:ln>
        </p:spPr>
        <p:txBody>
          <a:bodyPr lIns="109727" tIns="109727" rIns="109727" bIns="109727"/>
          <a:lstStyle/>
          <a:p>
            <a:pPr algn="r" defTabSz="457200">
              <a:lnSpc>
                <a:spcPct val="120000"/>
              </a:lnSpc>
              <a:defRPr sz="7600" spc="1520">
                <a:solidFill>
                  <a:srgbClr val="535353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endParaRPr/>
          </a:p>
        </p:txBody>
      </p:sp>
      <p:pic>
        <p:nvPicPr>
          <p:cNvPr id="580" name="特赞_logo_白_方-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14460" y="-162212"/>
            <a:ext cx="2161297" cy="2033077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81" name="Table 581"/>
          <p:cNvGraphicFramePr/>
          <p:nvPr/>
        </p:nvGraphicFramePr>
        <p:xfrm>
          <a:off x="954616" y="2576422"/>
          <a:ext cx="11108268" cy="5411895"/>
        </p:xfrm>
        <a:graphic>
          <a:graphicData uri="http://schemas.openxmlformats.org/drawingml/2006/table">
            <a:tbl>
              <a:tblPr firstRow="1" bandRow="1">
                <a:tableStyleId>{33BA23B1-9221-436E-865A-0063620EA4FD}</a:tableStyleId>
              </a:tblPr>
              <a:tblGrid>
                <a:gridCol w="5547783"/>
                <a:gridCol w="5547783"/>
              </a:tblGrid>
              <a:tr h="899865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blurRad="12700" dist="12700" dir="162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PingFang SC Semibold"/>
                          <a:ea typeface="PingFang SC Semibold"/>
                          <a:cs typeface="PingFang SC Semibold"/>
                          <a:sym typeface="PingFang SC Semibold"/>
                        </a:rPr>
                        <a:t>APP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blurRad="12700" dist="12700" dir="162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PingFang SC Semibold"/>
                          <a:ea typeface="PingFang SC Semibold"/>
                          <a:cs typeface="PingFang SC Semibold"/>
                          <a:sym typeface="PingFang SC Semibold"/>
                        </a:rPr>
                        <a:t>热更新服务器</a:t>
                      </a: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</a:tcPr>
                </a:tc>
              </a:tr>
              <a:tr h="899865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检查bundle版本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分平台提供bundle</a:t>
                      </a: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</a:tcPr>
                </a:tc>
              </a:tr>
              <a:tr h="899865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下载bundle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打包生成bundle</a:t>
                      </a: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</a:tcPr>
                </a:tc>
              </a:tr>
              <a:tr h="899865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解压bundle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发布bundle到server</a:t>
                      </a: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</a:tcPr>
                </a:tc>
              </a:tr>
              <a:tr h="899865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加载bundle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维护app初始版本</a:t>
                      </a: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</a:tcPr>
                </a:tc>
              </a:tr>
              <a:tr h="899865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增量更新、bundle合并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维护bundle patch版本</a:t>
                      </a: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2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/>
          <p:nvPr/>
        </p:nvSpPr>
        <p:spPr>
          <a:xfrm>
            <a:off x="825925" y="842829"/>
            <a:ext cx="14249451" cy="1070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9727" tIns="109727" rIns="109727" bIns="109727">
            <a:spAutoFit/>
          </a:bodyPr>
          <a:lstStyle>
            <a:lvl1pPr algn="l" defTabSz="457200">
              <a:defRPr sz="48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热更新</a:t>
            </a:r>
          </a:p>
        </p:txBody>
      </p:sp>
      <p:grpSp>
        <p:nvGrpSpPr>
          <p:cNvPr id="588" name="Group 588"/>
          <p:cNvGrpSpPr/>
          <p:nvPr/>
        </p:nvGrpSpPr>
        <p:grpSpPr>
          <a:xfrm>
            <a:off x="15059128" y="4729617"/>
            <a:ext cx="2049746" cy="2530857"/>
            <a:chOff x="158005" y="0"/>
            <a:chExt cx="2049744" cy="2530855"/>
          </a:xfrm>
        </p:grpSpPr>
        <p:sp>
          <p:nvSpPr>
            <p:cNvPr id="586" name="Shape 586"/>
            <p:cNvSpPr/>
            <p:nvPr/>
          </p:nvSpPr>
          <p:spPr>
            <a:xfrm>
              <a:off x="158005" y="0"/>
              <a:ext cx="2049746" cy="2530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09727" tIns="109727" rIns="109727" bIns="109727" numCol="1" anchor="t">
              <a:spAutoFit/>
            </a:bodyPr>
            <a:lstStyle/>
            <a:p>
              <a:pPr defTabSz="548640">
                <a:defRPr sz="2800" b="1">
                  <a:solidFill>
                    <a:srgbClr val="FFFFFF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2016</a:t>
              </a:r>
            </a:p>
            <a:p>
              <a:pPr defTabSz="548640">
                <a:defRPr sz="2800" b="1">
                  <a:solidFill>
                    <a:srgbClr val="FAFAFA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特赞 / 上海</a:t>
              </a:r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前端工程师</a:t>
              </a:r>
            </a:p>
          </p:txBody>
        </p:sp>
        <p:sp>
          <p:nvSpPr>
            <p:cNvPr id="587" name="Shape 587"/>
            <p:cNvSpPr/>
            <p:nvPr/>
          </p:nvSpPr>
          <p:spPr>
            <a:xfrm>
              <a:off x="1119377" y="812529"/>
              <a:ext cx="127001" cy="127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09727" tIns="109727" rIns="109727" bIns="109727" numCol="1" anchor="ctr">
              <a:noAutofit/>
            </a:bodyPr>
            <a:lstStyle/>
            <a:p>
              <a:pPr defTabSz="469900">
                <a:lnSpc>
                  <a:spcPct val="150000"/>
                </a:lnSpc>
                <a:defRPr sz="5400" b="1" spc="1080">
                  <a:solidFill>
                    <a:srgbClr val="FFFFFF"/>
                  </a:solidFill>
                  <a:uFill>
                    <a:solidFill>
                      <a:srgbClr val="000000"/>
                    </a:solidFill>
                  </a:uFill>
                  <a:latin typeface="华文细黑"/>
                  <a:ea typeface="华文细黑"/>
                  <a:cs typeface="华文细黑"/>
                  <a:sym typeface="华文细黑"/>
                </a:defRPr>
              </a:pPr>
              <a:endParaRPr/>
            </a:p>
          </p:txBody>
        </p:sp>
      </p:grpSp>
      <p:sp>
        <p:nvSpPr>
          <p:cNvPr id="589" name="Shape 589"/>
          <p:cNvSpPr/>
          <p:nvPr/>
        </p:nvSpPr>
        <p:spPr>
          <a:xfrm>
            <a:off x="14066970" y="11280231"/>
            <a:ext cx="1398316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800">
                <a:solidFill>
                  <a:srgbClr val="F9F8F1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 苑永志</a:t>
            </a:r>
          </a:p>
        </p:txBody>
      </p:sp>
      <p:sp>
        <p:nvSpPr>
          <p:cNvPr id="590" name="Shape 590"/>
          <p:cNvSpPr/>
          <p:nvPr/>
        </p:nvSpPr>
        <p:spPr>
          <a:xfrm>
            <a:off x="8562339" y="10076905"/>
            <a:ext cx="725932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900" b="1" spc="58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“一切终将过去，一切都将重新开始”</a:t>
            </a:r>
          </a:p>
        </p:txBody>
      </p:sp>
      <p:sp>
        <p:nvSpPr>
          <p:cNvPr id="591" name="Shape 591"/>
          <p:cNvSpPr/>
          <p:nvPr/>
        </p:nvSpPr>
        <p:spPr>
          <a:xfrm>
            <a:off x="957910" y="1806217"/>
            <a:ext cx="2298374" cy="1"/>
          </a:xfrm>
          <a:prstGeom prst="line">
            <a:avLst/>
          </a:prstGeom>
          <a:ln w="38100">
            <a:solidFill>
              <a:srgbClr val="3EE5C6"/>
            </a:solidFill>
          </a:ln>
        </p:spPr>
        <p:txBody>
          <a:bodyPr lIns="109727" tIns="109727" rIns="109727" bIns="109727"/>
          <a:lstStyle/>
          <a:p>
            <a:pPr algn="r" defTabSz="457200">
              <a:lnSpc>
                <a:spcPct val="120000"/>
              </a:lnSpc>
              <a:defRPr sz="7600" spc="1520">
                <a:solidFill>
                  <a:srgbClr val="535353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endParaRPr/>
          </a:p>
        </p:txBody>
      </p:sp>
      <p:pic>
        <p:nvPicPr>
          <p:cNvPr id="59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05150" y="3670300"/>
            <a:ext cx="6794500" cy="241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3" name="特赞_logo_白_方-0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014460" y="-162212"/>
            <a:ext cx="2161297" cy="20330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2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/>
          <p:nvPr/>
        </p:nvSpPr>
        <p:spPr>
          <a:xfrm>
            <a:off x="1205301" y="4016874"/>
            <a:ext cx="2486566" cy="2438560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DEF"/>
                </a:solidFill>
                <a:effectLst>
                  <a:outerShdw blurRad="25400" dist="12700" dir="16200000" rotWithShape="0">
                    <a:srgbClr val="000000">
                      <a:alpha val="4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8" name="Shape 598"/>
          <p:cNvSpPr/>
          <p:nvPr/>
        </p:nvSpPr>
        <p:spPr>
          <a:xfrm>
            <a:off x="825925" y="842829"/>
            <a:ext cx="14249451" cy="1070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9727" tIns="109727" rIns="109727" bIns="109727">
            <a:spAutoFit/>
          </a:bodyPr>
          <a:lstStyle>
            <a:lvl1pPr algn="l" defTabSz="457200">
              <a:defRPr sz="48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性能优化</a:t>
            </a:r>
          </a:p>
        </p:txBody>
      </p:sp>
      <p:sp>
        <p:nvSpPr>
          <p:cNvPr id="599" name="Shape 599"/>
          <p:cNvSpPr/>
          <p:nvPr/>
        </p:nvSpPr>
        <p:spPr>
          <a:xfrm>
            <a:off x="14066970" y="11280231"/>
            <a:ext cx="1398316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800">
                <a:solidFill>
                  <a:srgbClr val="F9F8F1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 苑永志</a:t>
            </a:r>
          </a:p>
        </p:txBody>
      </p:sp>
      <p:sp>
        <p:nvSpPr>
          <p:cNvPr id="600" name="Shape 600"/>
          <p:cNvSpPr/>
          <p:nvPr/>
        </p:nvSpPr>
        <p:spPr>
          <a:xfrm>
            <a:off x="8562339" y="10076905"/>
            <a:ext cx="725932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900" b="1" spc="58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“一切终将过去，一切都将重新开始”</a:t>
            </a:r>
          </a:p>
        </p:txBody>
      </p:sp>
      <p:sp>
        <p:nvSpPr>
          <p:cNvPr id="601" name="Shape 601"/>
          <p:cNvSpPr/>
          <p:nvPr/>
        </p:nvSpPr>
        <p:spPr>
          <a:xfrm>
            <a:off x="957910" y="1806217"/>
            <a:ext cx="2298374" cy="1"/>
          </a:xfrm>
          <a:prstGeom prst="line">
            <a:avLst/>
          </a:prstGeom>
          <a:ln w="38100">
            <a:solidFill>
              <a:srgbClr val="3EE5C6"/>
            </a:solidFill>
          </a:ln>
        </p:spPr>
        <p:txBody>
          <a:bodyPr lIns="109727" tIns="109727" rIns="109727" bIns="109727"/>
          <a:lstStyle/>
          <a:p>
            <a:pPr algn="r" defTabSz="457200">
              <a:lnSpc>
                <a:spcPct val="120000"/>
              </a:lnSpc>
              <a:defRPr sz="7600" spc="1520">
                <a:solidFill>
                  <a:srgbClr val="535353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endParaRPr/>
          </a:p>
        </p:txBody>
      </p:sp>
      <p:pic>
        <p:nvPicPr>
          <p:cNvPr id="602" name="特赞_logo_白_方-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14460" y="-162212"/>
            <a:ext cx="2161297" cy="203307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05" name="Group 605"/>
          <p:cNvGrpSpPr/>
          <p:nvPr/>
        </p:nvGrpSpPr>
        <p:grpSpPr>
          <a:xfrm>
            <a:off x="6726207" y="3019810"/>
            <a:ext cx="5245260" cy="889001"/>
            <a:chOff x="0" y="0"/>
            <a:chExt cx="5245259" cy="889000"/>
          </a:xfrm>
        </p:grpSpPr>
        <p:sp>
          <p:nvSpPr>
            <p:cNvPr id="603" name="Shape 603"/>
            <p:cNvSpPr/>
            <p:nvPr/>
          </p:nvSpPr>
          <p:spPr>
            <a:xfrm>
              <a:off x="0" y="0"/>
              <a:ext cx="5245260" cy="889000"/>
            </a:xfrm>
            <a:prstGeom prst="roundRect">
              <a:avLst>
                <a:gd name="adj" fmla="val 50000"/>
              </a:avLst>
            </a:prstGeom>
            <a:solidFill>
              <a:srgbClr val="FF40FF"/>
            </a:solidFill>
            <a:ln w="12700" cap="flat">
              <a:noFill/>
              <a:miter lim="400000"/>
            </a:ln>
            <a:effectLst>
              <a:outerShdw blurRad="50800" dist="63500" dir="2700000" rotWithShape="0">
                <a:srgbClr val="FF93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6000">
                  <a:solidFill>
                    <a:srgbClr val="FFFFFF"/>
                  </a:solidFill>
                  <a:effectLst>
                    <a:outerShdw blurRad="25400" dist="12700" dir="16200000" rotWithShape="0">
                      <a:srgbClr val="000000">
                        <a:alpha val="40000"/>
                      </a:srgbClr>
                    </a:outerShdw>
                  </a:effectLst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r>
                <a:t>加载速度</a:t>
              </a:r>
            </a:p>
          </p:txBody>
        </p:sp>
        <p:sp>
          <p:nvSpPr>
            <p:cNvPr id="604" name="Shape 604"/>
            <p:cNvSpPr/>
            <p:nvPr/>
          </p:nvSpPr>
          <p:spPr>
            <a:xfrm>
              <a:off x="1483744" y="76200"/>
              <a:ext cx="2277772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Xingkai SC Bold"/>
                  <a:ea typeface="Xingkai SC Bold"/>
                  <a:cs typeface="Xingkai SC Bold"/>
                  <a:sym typeface="Xingkai SC Bold"/>
                </a:defRPr>
              </a:lvl1pPr>
            </a:lstStyle>
            <a:p>
              <a:r>
                <a:t>加 载 速 度</a:t>
              </a:r>
            </a:p>
          </p:txBody>
        </p:sp>
      </p:grpSp>
      <p:grpSp>
        <p:nvGrpSpPr>
          <p:cNvPr id="608" name="Group 608"/>
          <p:cNvGrpSpPr/>
          <p:nvPr/>
        </p:nvGrpSpPr>
        <p:grpSpPr>
          <a:xfrm>
            <a:off x="6726207" y="4791654"/>
            <a:ext cx="5245260" cy="889001"/>
            <a:chOff x="0" y="0"/>
            <a:chExt cx="5245259" cy="889000"/>
          </a:xfrm>
        </p:grpSpPr>
        <p:sp>
          <p:nvSpPr>
            <p:cNvPr id="606" name="Shape 606"/>
            <p:cNvSpPr/>
            <p:nvPr/>
          </p:nvSpPr>
          <p:spPr>
            <a:xfrm>
              <a:off x="0" y="0"/>
              <a:ext cx="5245260" cy="889000"/>
            </a:xfrm>
            <a:prstGeom prst="roundRect">
              <a:avLst>
                <a:gd name="adj" fmla="val 50000"/>
              </a:avLst>
            </a:prstGeom>
            <a:solidFill>
              <a:srgbClr val="0433FF"/>
            </a:solidFill>
            <a:ln w="12700" cap="flat">
              <a:noFill/>
              <a:miter lim="400000"/>
            </a:ln>
            <a:effectLst>
              <a:outerShdw blurRad="50800" dist="63500" dir="2700000" rotWithShape="0">
                <a:srgbClr val="FF93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6000">
                  <a:solidFill>
                    <a:srgbClr val="FFFFFF"/>
                  </a:solidFill>
                  <a:effectLst>
                    <a:outerShdw blurRad="25400" dist="12700" dir="16200000" rotWithShape="0">
                      <a:srgbClr val="000000">
                        <a:alpha val="40000"/>
                      </a:srgbClr>
                    </a:outerShdw>
                  </a:effectLst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r>
                <a:t>加载速度</a:t>
              </a:r>
            </a:p>
          </p:txBody>
        </p:sp>
        <p:sp>
          <p:nvSpPr>
            <p:cNvPr id="607" name="Shape 607"/>
            <p:cNvSpPr/>
            <p:nvPr/>
          </p:nvSpPr>
          <p:spPr>
            <a:xfrm>
              <a:off x="1483744" y="76200"/>
              <a:ext cx="2277772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Xingkai SC Bold"/>
                  <a:ea typeface="Xingkai SC Bold"/>
                  <a:cs typeface="Xingkai SC Bold"/>
                  <a:sym typeface="Xingkai SC Bold"/>
                </a:defRPr>
              </a:lvl1pPr>
            </a:lstStyle>
            <a:p>
              <a:r>
                <a:t>滚 动 速 度</a:t>
              </a:r>
            </a:p>
          </p:txBody>
        </p:sp>
      </p:grpSp>
      <p:grpSp>
        <p:nvGrpSpPr>
          <p:cNvPr id="611" name="Group 611"/>
          <p:cNvGrpSpPr/>
          <p:nvPr/>
        </p:nvGrpSpPr>
        <p:grpSpPr>
          <a:xfrm>
            <a:off x="6726207" y="6563497"/>
            <a:ext cx="5245260" cy="889001"/>
            <a:chOff x="0" y="0"/>
            <a:chExt cx="5245259" cy="889000"/>
          </a:xfrm>
        </p:grpSpPr>
        <p:sp>
          <p:nvSpPr>
            <p:cNvPr id="609" name="Shape 609"/>
            <p:cNvSpPr/>
            <p:nvPr/>
          </p:nvSpPr>
          <p:spPr>
            <a:xfrm>
              <a:off x="0" y="0"/>
              <a:ext cx="5245260" cy="889000"/>
            </a:xfrm>
            <a:prstGeom prst="roundRect">
              <a:avLst>
                <a:gd name="adj" fmla="val 50000"/>
              </a:avLst>
            </a:prstGeom>
            <a:solidFill>
              <a:srgbClr val="FF9300"/>
            </a:solidFill>
            <a:ln w="12700" cap="flat">
              <a:noFill/>
              <a:miter lim="400000"/>
            </a:ln>
            <a:effectLst>
              <a:outerShdw blurRad="50800" dist="63500" dir="2700000" rotWithShape="0">
                <a:srgbClr val="FF93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6000">
                  <a:solidFill>
                    <a:srgbClr val="FFFFFF"/>
                  </a:solidFill>
                  <a:effectLst>
                    <a:outerShdw blurRad="25400" dist="12700" dir="16200000" rotWithShape="0">
                      <a:srgbClr val="000000">
                        <a:alpha val="40000"/>
                      </a:srgbClr>
                    </a:outerShdw>
                  </a:effectLst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r>
                <a:t>加载速度</a:t>
              </a:r>
            </a:p>
          </p:txBody>
        </p:sp>
        <p:sp>
          <p:nvSpPr>
            <p:cNvPr id="610" name="Shape 610"/>
            <p:cNvSpPr/>
            <p:nvPr/>
          </p:nvSpPr>
          <p:spPr>
            <a:xfrm>
              <a:off x="1483744" y="76200"/>
              <a:ext cx="2277772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Xingkai SC Bold"/>
                  <a:ea typeface="Xingkai SC Bold"/>
                  <a:cs typeface="Xingkai SC Bold"/>
                  <a:sym typeface="Xingkai SC Bold"/>
                </a:defRPr>
              </a:lvl1pPr>
            </a:lstStyle>
            <a:p>
              <a:r>
                <a:t>响 应 速 度</a:t>
              </a:r>
            </a:p>
          </p:txBody>
        </p:sp>
      </p:grpSp>
      <p:sp>
        <p:nvSpPr>
          <p:cNvPr id="612" name="Shape 612"/>
          <p:cNvSpPr/>
          <p:nvPr/>
        </p:nvSpPr>
        <p:spPr>
          <a:xfrm>
            <a:off x="1559144" y="4347154"/>
            <a:ext cx="1778880" cy="1778001"/>
          </a:xfrm>
          <a:prstGeom prst="ellipse">
            <a:avLst/>
          </a:prstGeom>
          <a:solidFill>
            <a:schemeClr val="accent2">
              <a:satOff val="-3676"/>
              <a:lumOff val="-1217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7000">
                <a:solidFill>
                  <a:srgbClr val="FFFDEF"/>
                </a:solidFill>
                <a:effectLst>
                  <a:outerShdw blurRad="25400" dist="12700" dir="16200000" rotWithShape="0">
                    <a:srgbClr val="000000">
                      <a:alpha val="40000"/>
                    </a:srgbClr>
                  </a:outerShdw>
                </a:effectLst>
                <a:latin typeface="Xingkai SC Bold"/>
                <a:ea typeface="Xingkai SC Bold"/>
                <a:cs typeface="Xingkai SC Bold"/>
                <a:sym typeface="Xingkai SC Bold"/>
              </a:defRPr>
            </a:lvl1pPr>
          </a:lstStyle>
          <a:p>
            <a:r>
              <a:t>快</a:t>
            </a:r>
          </a:p>
        </p:txBody>
      </p:sp>
      <p:pic>
        <p:nvPicPr>
          <p:cNvPr id="613" name="图片 612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0036558">
            <a:off x="3220785" y="4184510"/>
            <a:ext cx="3980018" cy="101601"/>
          </a:xfrm>
          <a:prstGeom prst="rect">
            <a:avLst/>
          </a:prstGeom>
        </p:spPr>
      </p:pic>
      <p:pic>
        <p:nvPicPr>
          <p:cNvPr id="615" name="图片 614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17897" y="5249812"/>
            <a:ext cx="3585794" cy="101601"/>
          </a:xfrm>
          <a:prstGeom prst="rect">
            <a:avLst/>
          </a:prstGeom>
        </p:spPr>
      </p:pic>
      <p:pic>
        <p:nvPicPr>
          <p:cNvPr id="617" name="图片 616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420670">
            <a:off x="3257774" y="6227188"/>
            <a:ext cx="3906040" cy="101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2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/>
          <p:nvPr/>
        </p:nvSpPr>
        <p:spPr>
          <a:xfrm>
            <a:off x="825925" y="842829"/>
            <a:ext cx="14249451" cy="1070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9727" tIns="109727" rIns="109727" bIns="109727">
            <a:spAutoFit/>
          </a:bodyPr>
          <a:lstStyle>
            <a:lvl1pPr algn="l" defTabSz="457200">
              <a:defRPr sz="48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性能优化</a:t>
            </a:r>
          </a:p>
        </p:txBody>
      </p:sp>
      <p:sp>
        <p:nvSpPr>
          <p:cNvPr id="623" name="Shape 623"/>
          <p:cNvSpPr/>
          <p:nvPr/>
        </p:nvSpPr>
        <p:spPr>
          <a:xfrm>
            <a:off x="14066970" y="11280231"/>
            <a:ext cx="1398316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800">
                <a:solidFill>
                  <a:srgbClr val="F9F8F1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 苑永志</a:t>
            </a:r>
          </a:p>
        </p:txBody>
      </p:sp>
      <p:sp>
        <p:nvSpPr>
          <p:cNvPr id="624" name="Shape 624"/>
          <p:cNvSpPr/>
          <p:nvPr/>
        </p:nvSpPr>
        <p:spPr>
          <a:xfrm>
            <a:off x="8562339" y="10076905"/>
            <a:ext cx="725932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900" b="1" spc="58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“一切终将过去，一切都将重新开始”</a:t>
            </a:r>
          </a:p>
        </p:txBody>
      </p:sp>
      <p:sp>
        <p:nvSpPr>
          <p:cNvPr id="625" name="Shape 625"/>
          <p:cNvSpPr/>
          <p:nvPr/>
        </p:nvSpPr>
        <p:spPr>
          <a:xfrm>
            <a:off x="957910" y="1806217"/>
            <a:ext cx="2298374" cy="1"/>
          </a:xfrm>
          <a:prstGeom prst="line">
            <a:avLst/>
          </a:prstGeom>
          <a:ln w="38100">
            <a:solidFill>
              <a:srgbClr val="3EE5C6"/>
            </a:solidFill>
          </a:ln>
        </p:spPr>
        <p:txBody>
          <a:bodyPr lIns="109727" tIns="109727" rIns="109727" bIns="109727"/>
          <a:lstStyle/>
          <a:p>
            <a:pPr algn="r" defTabSz="457200">
              <a:lnSpc>
                <a:spcPct val="120000"/>
              </a:lnSpc>
              <a:defRPr sz="7600" spc="1520">
                <a:solidFill>
                  <a:srgbClr val="535353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endParaRPr/>
          </a:p>
        </p:txBody>
      </p:sp>
      <p:pic>
        <p:nvPicPr>
          <p:cNvPr id="626" name="特赞_logo_白_方-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14460" y="-162212"/>
            <a:ext cx="2161297" cy="203307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29" name="Group 629"/>
          <p:cNvGrpSpPr/>
          <p:nvPr/>
        </p:nvGrpSpPr>
        <p:grpSpPr>
          <a:xfrm>
            <a:off x="2545112" y="3247001"/>
            <a:ext cx="6612049" cy="1255688"/>
            <a:chOff x="0" y="0"/>
            <a:chExt cx="6612047" cy="1255686"/>
          </a:xfrm>
        </p:grpSpPr>
        <p:sp>
          <p:nvSpPr>
            <p:cNvPr id="627" name="Shape 627"/>
            <p:cNvSpPr/>
            <p:nvPr/>
          </p:nvSpPr>
          <p:spPr>
            <a:xfrm>
              <a:off x="1442208" y="259556"/>
              <a:ext cx="5169840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>
                  <a:solidFill>
                    <a:srgbClr val="FFFFFF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pPr>
              <a:r>
                <a:t>使用缓存 </a:t>
              </a:r>
              <a:r>
                <a:rPr b="1">
                  <a:latin typeface="Arial"/>
                  <a:ea typeface="Arial"/>
                  <a:cs typeface="Arial"/>
                  <a:sym typeface="Arial"/>
                </a:rPr>
                <a:t>AsyncStorage</a:t>
              </a:r>
            </a:p>
          </p:txBody>
        </p:sp>
        <p:pic>
          <p:nvPicPr>
            <p:cNvPr id="628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/>
            <a:stretch>
              <a:fillRect/>
            </a:stretch>
          </p:blipFill>
          <p:spPr>
            <a:xfrm>
              <a:off x="0" y="0"/>
              <a:ext cx="822902" cy="12556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32" name="Group 632"/>
          <p:cNvGrpSpPr/>
          <p:nvPr/>
        </p:nvGrpSpPr>
        <p:grpSpPr>
          <a:xfrm>
            <a:off x="2545112" y="4524989"/>
            <a:ext cx="5849230" cy="1255688"/>
            <a:chOff x="0" y="0"/>
            <a:chExt cx="5849229" cy="1255686"/>
          </a:xfrm>
        </p:grpSpPr>
        <p:sp>
          <p:nvSpPr>
            <p:cNvPr id="630" name="Shape 630"/>
            <p:cNvSpPr/>
            <p:nvPr/>
          </p:nvSpPr>
          <p:spPr>
            <a:xfrm>
              <a:off x="1442208" y="259556"/>
              <a:ext cx="4407022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>
                  <a:solidFill>
                    <a:srgbClr val="FFFFFF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pPr>
              <a:r>
                <a:t>本地数据复用 </a:t>
              </a:r>
              <a:r>
                <a:rPr b="1">
                  <a:latin typeface="Arial"/>
                  <a:ea typeface="Arial"/>
                  <a:cs typeface="Arial"/>
                  <a:sym typeface="Arial"/>
                </a:rPr>
                <a:t>Redux</a:t>
              </a:r>
            </a:p>
          </p:txBody>
        </p:sp>
        <p:pic>
          <p:nvPicPr>
            <p:cNvPr id="631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/>
            <a:stretch>
              <a:fillRect/>
            </a:stretch>
          </p:blipFill>
          <p:spPr>
            <a:xfrm>
              <a:off x="0" y="0"/>
              <a:ext cx="822902" cy="12556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33" name="Shape 633"/>
          <p:cNvSpPr/>
          <p:nvPr/>
        </p:nvSpPr>
        <p:spPr>
          <a:xfrm>
            <a:off x="5081637" y="971607"/>
            <a:ext cx="2146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5">
                    <a:satOff val="7361"/>
                    <a:lumOff val="7535"/>
                  </a:schemeClr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加载速度</a:t>
            </a:r>
          </a:p>
        </p:txBody>
      </p:sp>
      <p:grpSp>
        <p:nvGrpSpPr>
          <p:cNvPr id="636" name="Group 636"/>
          <p:cNvGrpSpPr/>
          <p:nvPr/>
        </p:nvGrpSpPr>
        <p:grpSpPr>
          <a:xfrm>
            <a:off x="2545112" y="5802976"/>
            <a:ext cx="4299709" cy="1255688"/>
            <a:chOff x="0" y="0"/>
            <a:chExt cx="4299708" cy="1255686"/>
          </a:xfrm>
        </p:grpSpPr>
        <p:sp>
          <p:nvSpPr>
            <p:cNvPr id="634" name="Shape 634"/>
            <p:cNvSpPr/>
            <p:nvPr/>
          </p:nvSpPr>
          <p:spPr>
            <a:xfrm>
              <a:off x="1442208" y="259556"/>
              <a:ext cx="2857501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>
                  <a:solidFill>
                    <a:srgbClr val="FFFFFF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t>数据异步加载</a:t>
              </a:r>
            </a:p>
          </p:txBody>
        </p:sp>
        <p:pic>
          <p:nvPicPr>
            <p:cNvPr id="635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/>
            <a:stretch>
              <a:fillRect/>
            </a:stretch>
          </p:blipFill>
          <p:spPr>
            <a:xfrm>
              <a:off x="0" y="0"/>
              <a:ext cx="822902" cy="12556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2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/>
          <p:nvPr/>
        </p:nvSpPr>
        <p:spPr>
          <a:xfrm>
            <a:off x="825925" y="842829"/>
            <a:ext cx="14249451" cy="1070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9727" tIns="109727" rIns="109727" bIns="109727">
            <a:spAutoFit/>
          </a:bodyPr>
          <a:lstStyle>
            <a:lvl1pPr algn="l" defTabSz="457200">
              <a:defRPr sz="48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性能优化</a:t>
            </a:r>
          </a:p>
        </p:txBody>
      </p:sp>
      <p:sp>
        <p:nvSpPr>
          <p:cNvPr id="641" name="Shape 641"/>
          <p:cNvSpPr/>
          <p:nvPr/>
        </p:nvSpPr>
        <p:spPr>
          <a:xfrm>
            <a:off x="14066970" y="11280231"/>
            <a:ext cx="1398316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800">
                <a:solidFill>
                  <a:srgbClr val="F9F8F1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 苑永志</a:t>
            </a:r>
          </a:p>
        </p:txBody>
      </p:sp>
      <p:sp>
        <p:nvSpPr>
          <p:cNvPr id="642" name="Shape 642"/>
          <p:cNvSpPr/>
          <p:nvPr/>
        </p:nvSpPr>
        <p:spPr>
          <a:xfrm>
            <a:off x="8562339" y="10076905"/>
            <a:ext cx="725932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900" b="1" spc="58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“一切终将过去，一切都将重新开始”</a:t>
            </a:r>
          </a:p>
        </p:txBody>
      </p:sp>
      <p:sp>
        <p:nvSpPr>
          <p:cNvPr id="643" name="Shape 643"/>
          <p:cNvSpPr/>
          <p:nvPr/>
        </p:nvSpPr>
        <p:spPr>
          <a:xfrm>
            <a:off x="957910" y="1806217"/>
            <a:ext cx="2298374" cy="1"/>
          </a:xfrm>
          <a:prstGeom prst="line">
            <a:avLst/>
          </a:prstGeom>
          <a:ln w="38100">
            <a:solidFill>
              <a:srgbClr val="3EE5C6"/>
            </a:solidFill>
          </a:ln>
        </p:spPr>
        <p:txBody>
          <a:bodyPr lIns="109727" tIns="109727" rIns="109727" bIns="109727"/>
          <a:lstStyle/>
          <a:p>
            <a:pPr algn="r" defTabSz="457200">
              <a:lnSpc>
                <a:spcPct val="120000"/>
              </a:lnSpc>
              <a:defRPr sz="7600" spc="1520">
                <a:solidFill>
                  <a:srgbClr val="535353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endParaRPr/>
          </a:p>
        </p:txBody>
      </p:sp>
      <p:pic>
        <p:nvPicPr>
          <p:cNvPr id="644" name="特赞_logo_白_方-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14460" y="-162212"/>
            <a:ext cx="2161297" cy="203307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47" name="Group 647"/>
          <p:cNvGrpSpPr/>
          <p:nvPr/>
        </p:nvGrpSpPr>
        <p:grpSpPr>
          <a:xfrm>
            <a:off x="2545112" y="3247001"/>
            <a:ext cx="7997543" cy="1255688"/>
            <a:chOff x="0" y="0"/>
            <a:chExt cx="7997542" cy="1255686"/>
          </a:xfrm>
        </p:grpSpPr>
        <p:sp>
          <p:nvSpPr>
            <p:cNvPr id="645" name="Shape 645"/>
            <p:cNvSpPr/>
            <p:nvPr/>
          </p:nvSpPr>
          <p:spPr>
            <a:xfrm>
              <a:off x="1442208" y="259556"/>
              <a:ext cx="6555335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>
                  <a:solidFill>
                    <a:srgbClr val="FFFFFF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t>使用shouldComponentUpdate</a:t>
              </a:r>
            </a:p>
          </p:txBody>
        </p:sp>
        <p:pic>
          <p:nvPicPr>
            <p:cNvPr id="646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/>
            <a:stretch>
              <a:fillRect/>
            </a:stretch>
          </p:blipFill>
          <p:spPr>
            <a:xfrm>
              <a:off x="0" y="0"/>
              <a:ext cx="822902" cy="12556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50" name="Group 650"/>
          <p:cNvGrpSpPr/>
          <p:nvPr/>
        </p:nvGrpSpPr>
        <p:grpSpPr>
          <a:xfrm>
            <a:off x="2545112" y="4524989"/>
            <a:ext cx="5228740" cy="1255688"/>
            <a:chOff x="0" y="0"/>
            <a:chExt cx="5228739" cy="1255686"/>
          </a:xfrm>
        </p:grpSpPr>
        <p:sp>
          <p:nvSpPr>
            <p:cNvPr id="648" name="Shape 648"/>
            <p:cNvSpPr/>
            <p:nvPr/>
          </p:nvSpPr>
          <p:spPr>
            <a:xfrm>
              <a:off x="1442208" y="259556"/>
              <a:ext cx="3786532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>
                  <a:solidFill>
                    <a:srgbClr val="FFFFFF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t>ListView高效配置</a:t>
              </a:r>
            </a:p>
          </p:txBody>
        </p:sp>
        <p:pic>
          <p:nvPicPr>
            <p:cNvPr id="649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/>
            <a:stretch>
              <a:fillRect/>
            </a:stretch>
          </p:blipFill>
          <p:spPr>
            <a:xfrm>
              <a:off x="0" y="0"/>
              <a:ext cx="822902" cy="12556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51" name="Shape 651"/>
          <p:cNvSpPr/>
          <p:nvPr/>
        </p:nvSpPr>
        <p:spPr>
          <a:xfrm>
            <a:off x="5081637" y="971607"/>
            <a:ext cx="2146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5">
                    <a:satOff val="7361"/>
                    <a:lumOff val="7535"/>
                  </a:schemeClr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滚动速度</a:t>
            </a:r>
          </a:p>
        </p:txBody>
      </p:sp>
      <p:grpSp>
        <p:nvGrpSpPr>
          <p:cNvPr id="654" name="Group 654"/>
          <p:cNvGrpSpPr/>
          <p:nvPr/>
        </p:nvGrpSpPr>
        <p:grpSpPr>
          <a:xfrm>
            <a:off x="2545112" y="5802976"/>
            <a:ext cx="4082082" cy="1255688"/>
            <a:chOff x="0" y="0"/>
            <a:chExt cx="4082081" cy="1255686"/>
          </a:xfrm>
        </p:grpSpPr>
        <p:sp>
          <p:nvSpPr>
            <p:cNvPr id="652" name="Shape 652"/>
            <p:cNvSpPr/>
            <p:nvPr/>
          </p:nvSpPr>
          <p:spPr>
            <a:xfrm>
              <a:off x="1442208" y="259556"/>
              <a:ext cx="2639874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>
                  <a:solidFill>
                    <a:srgbClr val="FFFFFF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t>使用FlatList</a:t>
              </a:r>
            </a:p>
          </p:txBody>
        </p:sp>
        <p:pic>
          <p:nvPicPr>
            <p:cNvPr id="653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/>
            <a:stretch>
              <a:fillRect/>
            </a:stretch>
          </p:blipFill>
          <p:spPr>
            <a:xfrm>
              <a:off x="0" y="0"/>
              <a:ext cx="822902" cy="12556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2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/>
          <p:nvPr/>
        </p:nvSpPr>
        <p:spPr>
          <a:xfrm>
            <a:off x="825925" y="842829"/>
            <a:ext cx="14249451" cy="1070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9727" tIns="109727" rIns="109727" bIns="109727">
            <a:spAutoFit/>
          </a:bodyPr>
          <a:lstStyle>
            <a:lvl1pPr algn="l" defTabSz="457200">
              <a:defRPr sz="48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性能优化</a:t>
            </a:r>
          </a:p>
        </p:txBody>
      </p:sp>
      <p:sp>
        <p:nvSpPr>
          <p:cNvPr id="659" name="Shape 659"/>
          <p:cNvSpPr/>
          <p:nvPr/>
        </p:nvSpPr>
        <p:spPr>
          <a:xfrm>
            <a:off x="14066970" y="11280231"/>
            <a:ext cx="1398316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800">
                <a:solidFill>
                  <a:srgbClr val="F9F8F1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 苑永志</a:t>
            </a:r>
          </a:p>
        </p:txBody>
      </p:sp>
      <p:sp>
        <p:nvSpPr>
          <p:cNvPr id="660" name="Shape 660"/>
          <p:cNvSpPr/>
          <p:nvPr/>
        </p:nvSpPr>
        <p:spPr>
          <a:xfrm>
            <a:off x="8562339" y="10076905"/>
            <a:ext cx="725932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900" b="1" spc="58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“一切终将过去，一切都将重新开始”</a:t>
            </a:r>
          </a:p>
        </p:txBody>
      </p:sp>
      <p:sp>
        <p:nvSpPr>
          <p:cNvPr id="661" name="Shape 661"/>
          <p:cNvSpPr/>
          <p:nvPr/>
        </p:nvSpPr>
        <p:spPr>
          <a:xfrm>
            <a:off x="957910" y="1806217"/>
            <a:ext cx="2298374" cy="1"/>
          </a:xfrm>
          <a:prstGeom prst="line">
            <a:avLst/>
          </a:prstGeom>
          <a:ln w="38100">
            <a:solidFill>
              <a:srgbClr val="3EE5C6"/>
            </a:solidFill>
          </a:ln>
        </p:spPr>
        <p:txBody>
          <a:bodyPr lIns="109727" tIns="109727" rIns="109727" bIns="109727"/>
          <a:lstStyle/>
          <a:p>
            <a:pPr algn="r" defTabSz="457200">
              <a:lnSpc>
                <a:spcPct val="120000"/>
              </a:lnSpc>
              <a:defRPr sz="7600" spc="1520">
                <a:solidFill>
                  <a:srgbClr val="535353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endParaRPr/>
          </a:p>
        </p:txBody>
      </p:sp>
      <p:pic>
        <p:nvPicPr>
          <p:cNvPr id="662" name="特赞_logo_白_方-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14460" y="-162212"/>
            <a:ext cx="2161297" cy="203307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65" name="Group 665"/>
          <p:cNvGrpSpPr/>
          <p:nvPr/>
        </p:nvGrpSpPr>
        <p:grpSpPr>
          <a:xfrm>
            <a:off x="1849886" y="3267449"/>
            <a:ext cx="10528603" cy="1255688"/>
            <a:chOff x="0" y="0"/>
            <a:chExt cx="10528601" cy="1255686"/>
          </a:xfrm>
        </p:grpSpPr>
        <p:sp>
          <p:nvSpPr>
            <p:cNvPr id="663" name="Shape 663"/>
            <p:cNvSpPr/>
            <p:nvPr/>
          </p:nvSpPr>
          <p:spPr>
            <a:xfrm>
              <a:off x="1442208" y="259556"/>
              <a:ext cx="9086394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>
                  <a:solidFill>
                    <a:srgbClr val="FFFFFF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t>InteractionManager.runAfterInateractions</a:t>
              </a:r>
            </a:p>
          </p:txBody>
        </p:sp>
        <p:pic>
          <p:nvPicPr>
            <p:cNvPr id="664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/>
            <a:stretch>
              <a:fillRect/>
            </a:stretch>
          </p:blipFill>
          <p:spPr>
            <a:xfrm>
              <a:off x="0" y="0"/>
              <a:ext cx="822902" cy="12556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68" name="Group 668"/>
          <p:cNvGrpSpPr/>
          <p:nvPr/>
        </p:nvGrpSpPr>
        <p:grpSpPr>
          <a:xfrm>
            <a:off x="1849886" y="4545437"/>
            <a:ext cx="8854337" cy="1255688"/>
            <a:chOff x="0" y="0"/>
            <a:chExt cx="8854335" cy="1255686"/>
          </a:xfrm>
        </p:grpSpPr>
        <p:sp>
          <p:nvSpPr>
            <p:cNvPr id="666" name="Shape 666"/>
            <p:cNvSpPr/>
            <p:nvPr/>
          </p:nvSpPr>
          <p:spPr>
            <a:xfrm>
              <a:off x="1442208" y="259556"/>
              <a:ext cx="7412128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>
                  <a:solidFill>
                    <a:srgbClr val="FFFFFF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t>requestAnimationFrame(callback)</a:t>
              </a:r>
            </a:p>
          </p:txBody>
        </p:sp>
        <p:pic>
          <p:nvPicPr>
            <p:cNvPr id="667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/>
            <a:stretch>
              <a:fillRect/>
            </a:stretch>
          </p:blipFill>
          <p:spPr>
            <a:xfrm>
              <a:off x="0" y="0"/>
              <a:ext cx="822902" cy="12556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69" name="Shape 669"/>
          <p:cNvSpPr/>
          <p:nvPr/>
        </p:nvSpPr>
        <p:spPr>
          <a:xfrm>
            <a:off x="5081637" y="971607"/>
            <a:ext cx="2146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5">
                    <a:satOff val="7361"/>
                    <a:lumOff val="7535"/>
                  </a:schemeClr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响应速度</a:t>
            </a:r>
          </a:p>
        </p:txBody>
      </p:sp>
      <p:grpSp>
        <p:nvGrpSpPr>
          <p:cNvPr id="672" name="Group 672"/>
          <p:cNvGrpSpPr/>
          <p:nvPr/>
        </p:nvGrpSpPr>
        <p:grpSpPr>
          <a:xfrm>
            <a:off x="1849886" y="5823424"/>
            <a:ext cx="6535418" cy="1255688"/>
            <a:chOff x="0" y="0"/>
            <a:chExt cx="6535416" cy="1255686"/>
          </a:xfrm>
        </p:grpSpPr>
        <p:sp>
          <p:nvSpPr>
            <p:cNvPr id="670" name="Shape 670"/>
            <p:cNvSpPr/>
            <p:nvPr/>
          </p:nvSpPr>
          <p:spPr>
            <a:xfrm>
              <a:off x="1442208" y="259556"/>
              <a:ext cx="5093209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>
                  <a:solidFill>
                    <a:srgbClr val="FFFFFF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t>setNativeProps(不推荐)</a:t>
              </a:r>
            </a:p>
          </p:txBody>
        </p:sp>
        <p:pic>
          <p:nvPicPr>
            <p:cNvPr id="671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/>
            <a:stretch>
              <a:fillRect/>
            </a:stretch>
          </p:blipFill>
          <p:spPr>
            <a:xfrm>
              <a:off x="0" y="0"/>
              <a:ext cx="822902" cy="12556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2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794513" y="816259"/>
            <a:ext cx="14249450" cy="1286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9727" tIns="109727" rIns="109727" bIns="109727">
            <a:spAutoFit/>
          </a:bodyPr>
          <a:lstStyle>
            <a:lvl1pPr algn="l" defTabSz="457200">
              <a:defRPr sz="6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为什么选择RN？</a:t>
            </a:r>
          </a:p>
        </p:txBody>
      </p:sp>
      <p:sp>
        <p:nvSpPr>
          <p:cNvPr id="158" name="Shape 158"/>
          <p:cNvSpPr/>
          <p:nvPr/>
        </p:nvSpPr>
        <p:spPr>
          <a:xfrm>
            <a:off x="14066970" y="11280231"/>
            <a:ext cx="1398316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800">
                <a:solidFill>
                  <a:srgbClr val="F9F8F1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 苑永志</a:t>
            </a:r>
          </a:p>
        </p:txBody>
      </p:sp>
      <p:sp>
        <p:nvSpPr>
          <p:cNvPr id="159" name="Shape 159"/>
          <p:cNvSpPr/>
          <p:nvPr/>
        </p:nvSpPr>
        <p:spPr>
          <a:xfrm>
            <a:off x="8562339" y="10076905"/>
            <a:ext cx="725932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900" b="1" spc="58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“一切终将过去，一切都将重新开始”</a:t>
            </a:r>
          </a:p>
        </p:txBody>
      </p:sp>
      <p:sp>
        <p:nvSpPr>
          <p:cNvPr id="160" name="Shape 160"/>
          <p:cNvSpPr/>
          <p:nvPr/>
        </p:nvSpPr>
        <p:spPr>
          <a:xfrm>
            <a:off x="934631" y="1969165"/>
            <a:ext cx="5130496" cy="1"/>
          </a:xfrm>
          <a:prstGeom prst="line">
            <a:avLst/>
          </a:prstGeom>
          <a:ln w="38100">
            <a:solidFill>
              <a:srgbClr val="3EE5C6"/>
            </a:solidFill>
          </a:ln>
        </p:spPr>
        <p:txBody>
          <a:bodyPr lIns="109727" tIns="109727" rIns="109727" bIns="109727"/>
          <a:lstStyle/>
          <a:p>
            <a:pPr algn="r" defTabSz="457200">
              <a:lnSpc>
                <a:spcPct val="120000"/>
              </a:lnSpc>
              <a:defRPr sz="7600" spc="1520">
                <a:solidFill>
                  <a:srgbClr val="535353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6560897" y="3306486"/>
            <a:ext cx="2747316" cy="736601"/>
          </a:xfrm>
          <a:prstGeom prst="rect">
            <a:avLst/>
          </a:prstGeom>
          <a:ln w="12700">
            <a:miter lim="400000"/>
          </a:ln>
          <a:effectLst>
            <a:outerShdw blurRad="203200" dist="25400" dir="5400000" rotWithShape="0">
              <a:srgbClr val="DCDEE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React技术栈</a:t>
            </a:r>
          </a:p>
        </p:txBody>
      </p:sp>
      <p:sp>
        <p:nvSpPr>
          <p:cNvPr id="162" name="Shape 162"/>
          <p:cNvSpPr/>
          <p:nvPr/>
        </p:nvSpPr>
        <p:spPr>
          <a:xfrm>
            <a:off x="7189670" y="4824275"/>
            <a:ext cx="2857501" cy="736601"/>
          </a:xfrm>
          <a:prstGeom prst="rect">
            <a:avLst/>
          </a:prstGeom>
          <a:ln w="12700">
            <a:miter lim="400000"/>
          </a:ln>
          <a:effectLst>
            <a:outerShdw blurRad="203200" dist="25400" dir="5400000" rotWithShape="0">
              <a:srgbClr val="DCDEE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快速迭代发布</a:t>
            </a:r>
          </a:p>
        </p:txBody>
      </p:sp>
      <p:sp>
        <p:nvSpPr>
          <p:cNvPr id="163" name="Shape 163"/>
          <p:cNvSpPr/>
          <p:nvPr/>
        </p:nvSpPr>
        <p:spPr>
          <a:xfrm>
            <a:off x="2359748" y="4993667"/>
            <a:ext cx="1943101" cy="736601"/>
          </a:xfrm>
          <a:prstGeom prst="rect">
            <a:avLst/>
          </a:prstGeom>
          <a:ln w="12700">
            <a:miter lim="400000"/>
          </a:ln>
          <a:effectLst>
            <a:outerShdw blurRad="203200" dist="25400" dir="5400000" rotWithShape="0">
              <a:srgbClr val="DCDEE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性功能强</a:t>
            </a:r>
          </a:p>
        </p:txBody>
      </p:sp>
      <p:sp>
        <p:nvSpPr>
          <p:cNvPr id="164" name="Shape 164"/>
          <p:cNvSpPr/>
          <p:nvPr/>
        </p:nvSpPr>
        <p:spPr>
          <a:xfrm>
            <a:off x="3455530" y="6680848"/>
            <a:ext cx="2735886" cy="736601"/>
          </a:xfrm>
          <a:prstGeom prst="rect">
            <a:avLst/>
          </a:prstGeom>
          <a:ln w="12700">
            <a:miter lim="400000"/>
          </a:ln>
          <a:effectLst>
            <a:outerShdw blurRad="203200" dist="25400" dir="5400000" rotWithShape="0">
              <a:srgbClr val="DCDEE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Chrome调试</a:t>
            </a:r>
          </a:p>
        </p:txBody>
      </p:sp>
      <p:sp>
        <p:nvSpPr>
          <p:cNvPr id="165" name="Shape 165"/>
          <p:cNvSpPr/>
          <p:nvPr/>
        </p:nvSpPr>
        <p:spPr>
          <a:xfrm>
            <a:off x="1928055" y="3306486"/>
            <a:ext cx="1485901" cy="736601"/>
          </a:xfrm>
          <a:prstGeom prst="rect">
            <a:avLst/>
          </a:prstGeom>
          <a:ln w="12700">
            <a:miter lim="400000"/>
          </a:ln>
          <a:effectLst>
            <a:outerShdw blurRad="203200" dist="25400" dir="5400000" rotWithShape="0">
              <a:srgbClr val="DCDEE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手感好</a:t>
            </a:r>
          </a:p>
        </p:txBody>
      </p:sp>
      <p:pic>
        <p:nvPicPr>
          <p:cNvPr id="166" name="特赞_logo_白_方-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14460" y="-162212"/>
            <a:ext cx="2161297" cy="20330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2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/>
          <p:nvPr/>
        </p:nvSpPr>
        <p:spPr>
          <a:xfrm>
            <a:off x="825925" y="842829"/>
            <a:ext cx="14249451" cy="1070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9727" tIns="109727" rIns="109727" bIns="109727">
            <a:spAutoFit/>
          </a:bodyPr>
          <a:lstStyle>
            <a:lvl1pPr algn="l" defTabSz="457200">
              <a:defRPr sz="48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性能优化</a:t>
            </a:r>
          </a:p>
        </p:txBody>
      </p:sp>
      <p:sp>
        <p:nvSpPr>
          <p:cNvPr id="677" name="Shape 677"/>
          <p:cNvSpPr/>
          <p:nvPr/>
        </p:nvSpPr>
        <p:spPr>
          <a:xfrm>
            <a:off x="14066970" y="11280231"/>
            <a:ext cx="1398316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800">
                <a:solidFill>
                  <a:srgbClr val="F9F8F1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 苑永志</a:t>
            </a:r>
          </a:p>
        </p:txBody>
      </p:sp>
      <p:sp>
        <p:nvSpPr>
          <p:cNvPr id="678" name="Shape 678"/>
          <p:cNvSpPr/>
          <p:nvPr/>
        </p:nvSpPr>
        <p:spPr>
          <a:xfrm>
            <a:off x="8562339" y="10076905"/>
            <a:ext cx="725932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900" b="1" spc="58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“一切终将过去，一切都将重新开始”</a:t>
            </a:r>
          </a:p>
        </p:txBody>
      </p:sp>
      <p:sp>
        <p:nvSpPr>
          <p:cNvPr id="679" name="Shape 679"/>
          <p:cNvSpPr/>
          <p:nvPr/>
        </p:nvSpPr>
        <p:spPr>
          <a:xfrm>
            <a:off x="957910" y="1806217"/>
            <a:ext cx="2298374" cy="1"/>
          </a:xfrm>
          <a:prstGeom prst="line">
            <a:avLst/>
          </a:prstGeom>
          <a:ln w="38100">
            <a:solidFill>
              <a:srgbClr val="3EE5C6"/>
            </a:solidFill>
          </a:ln>
        </p:spPr>
        <p:txBody>
          <a:bodyPr lIns="109727" tIns="109727" rIns="109727" bIns="109727"/>
          <a:lstStyle/>
          <a:p>
            <a:pPr algn="r" defTabSz="457200">
              <a:lnSpc>
                <a:spcPct val="120000"/>
              </a:lnSpc>
              <a:defRPr sz="7600" spc="1520">
                <a:solidFill>
                  <a:srgbClr val="535353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endParaRPr/>
          </a:p>
        </p:txBody>
      </p:sp>
      <p:pic>
        <p:nvPicPr>
          <p:cNvPr id="680" name="特赞_logo_白_方-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14460" y="-162212"/>
            <a:ext cx="2161297" cy="2033077"/>
          </a:xfrm>
          <a:prstGeom prst="rect">
            <a:avLst/>
          </a:prstGeom>
          <a:ln w="12700">
            <a:miter lim="400000"/>
          </a:ln>
        </p:spPr>
      </p:pic>
      <p:sp>
        <p:nvSpPr>
          <p:cNvPr id="681" name="Shape 681"/>
          <p:cNvSpPr/>
          <p:nvPr/>
        </p:nvSpPr>
        <p:spPr>
          <a:xfrm>
            <a:off x="979617" y="3091970"/>
            <a:ext cx="6398643" cy="504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148166" indent="-148166" algn="l">
              <a:lnSpc>
                <a:spcPct val="150000"/>
              </a:lnSpc>
              <a:buSzPct val="86000"/>
              <a:buBlip>
                <a:blip r:embed="rId4"/>
              </a:buBlip>
              <a:defRPr sz="4000">
                <a:solidFill>
                  <a:srgbClr val="DCDEE0"/>
                </a:solidFill>
                <a:latin typeface="Apple Color Emoji"/>
                <a:ea typeface="Apple Color Emoji"/>
                <a:cs typeface="Apple Color Emoji"/>
                <a:sym typeface="Apple Color Emoji"/>
              </a:defRPr>
            </a:pPr>
            <a:r>
              <a:t> 去掉不必要的require</a:t>
            </a:r>
          </a:p>
          <a:p>
            <a:pPr marL="148166" indent="-148166" algn="l">
              <a:lnSpc>
                <a:spcPct val="150000"/>
              </a:lnSpc>
              <a:buSzPct val="86000"/>
              <a:buBlip>
                <a:blip r:embed="rId4"/>
              </a:buBlip>
              <a:defRPr sz="4000">
                <a:solidFill>
                  <a:srgbClr val="DCDEE0"/>
                </a:solidFill>
                <a:latin typeface="Apple Color Emoji"/>
                <a:ea typeface="Apple Color Emoji"/>
                <a:cs typeface="Apple Color Emoji"/>
                <a:sym typeface="Apple Color Emoji"/>
              </a:defRPr>
            </a:pPr>
            <a:r>
              <a:t> 减少View层级</a:t>
            </a:r>
          </a:p>
          <a:p>
            <a:pPr marL="148166" indent="-148166" algn="l">
              <a:lnSpc>
                <a:spcPct val="150000"/>
              </a:lnSpc>
              <a:buSzPct val="86000"/>
              <a:buBlip>
                <a:blip r:embed="rId4"/>
              </a:buBlip>
              <a:defRPr sz="4000">
                <a:solidFill>
                  <a:srgbClr val="DCDEE0"/>
                </a:solidFill>
                <a:latin typeface="Apple Color Emoji"/>
                <a:ea typeface="Apple Color Emoji"/>
                <a:cs typeface="Apple Color Emoji"/>
                <a:sym typeface="Apple Color Emoji"/>
              </a:defRPr>
            </a:pPr>
            <a:r>
              <a:t> 去掉console日志</a:t>
            </a:r>
          </a:p>
          <a:p>
            <a:pPr marL="148166" indent="-148166" algn="l">
              <a:lnSpc>
                <a:spcPct val="150000"/>
              </a:lnSpc>
              <a:buSzPct val="86000"/>
              <a:buBlip>
                <a:blip r:embed="rId4"/>
              </a:buBlip>
              <a:defRPr sz="4000">
                <a:solidFill>
                  <a:srgbClr val="DCDEE0"/>
                </a:solidFill>
                <a:latin typeface="Apple Color Emoji"/>
                <a:ea typeface="Apple Color Emoji"/>
                <a:cs typeface="Apple Color Emoji"/>
                <a:sym typeface="Apple Color Emoji"/>
              </a:defRPr>
            </a:pPr>
            <a:r>
              <a:t> 合理设置透明色</a:t>
            </a:r>
          </a:p>
          <a:p>
            <a:pPr marL="148166" indent="-148166" algn="l">
              <a:lnSpc>
                <a:spcPct val="150000"/>
              </a:lnSpc>
              <a:buSzPct val="86000"/>
              <a:buBlip>
                <a:blip r:embed="rId4"/>
              </a:buBlip>
              <a:defRPr sz="4000">
                <a:solidFill>
                  <a:srgbClr val="DCDEE0"/>
                </a:solidFill>
                <a:latin typeface="Apple Color Emoji"/>
                <a:ea typeface="Apple Color Emoji"/>
                <a:cs typeface="Apple Color Emoji"/>
                <a:sym typeface="Apple Color Emoji"/>
              </a:defRPr>
            </a:pPr>
            <a:r>
              <a:t> ……</a:t>
            </a:r>
          </a:p>
        </p:txBody>
      </p:sp>
      <p:grpSp>
        <p:nvGrpSpPr>
          <p:cNvPr id="684" name="Group 684"/>
          <p:cNvGrpSpPr/>
          <p:nvPr/>
        </p:nvGrpSpPr>
        <p:grpSpPr>
          <a:xfrm>
            <a:off x="7388894" y="2214033"/>
            <a:ext cx="4729411" cy="5899031"/>
            <a:chOff x="0" y="0"/>
            <a:chExt cx="4729410" cy="5899030"/>
          </a:xfrm>
        </p:grpSpPr>
        <p:sp>
          <p:nvSpPr>
            <p:cNvPr id="682" name="Shape 682"/>
            <p:cNvSpPr/>
            <p:nvPr/>
          </p:nvSpPr>
          <p:spPr>
            <a:xfrm>
              <a:off x="720055" y="0"/>
              <a:ext cx="3289301" cy="990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>
                  <a:solidFill>
                    <a:srgbClr val="FF2600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r>
                <a:t>请用好菊花</a:t>
              </a:r>
            </a:p>
          </p:txBody>
        </p:sp>
        <p:pic>
          <p:nvPicPr>
            <p:cNvPr id="683" name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1228737"/>
              <a:ext cx="4729411" cy="46702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4" grpId="1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2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/>
          <p:nvPr/>
        </p:nvSpPr>
        <p:spPr>
          <a:xfrm>
            <a:off x="14066970" y="11280231"/>
            <a:ext cx="1398316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800">
                <a:solidFill>
                  <a:srgbClr val="F9F8F1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 苑永志</a:t>
            </a:r>
          </a:p>
        </p:txBody>
      </p:sp>
      <p:sp>
        <p:nvSpPr>
          <p:cNvPr id="689" name="Shape 689"/>
          <p:cNvSpPr/>
          <p:nvPr/>
        </p:nvSpPr>
        <p:spPr>
          <a:xfrm>
            <a:off x="8562339" y="10076905"/>
            <a:ext cx="725932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900" b="1" spc="58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“一切终将过去，一切都将重新开始”</a:t>
            </a:r>
          </a:p>
        </p:txBody>
      </p:sp>
      <p:pic>
        <p:nvPicPr>
          <p:cNvPr id="690" name="特赞_logo_白_方-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14460" y="-162212"/>
            <a:ext cx="2161297" cy="203307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93" name="Group 693"/>
          <p:cNvGrpSpPr/>
          <p:nvPr/>
        </p:nvGrpSpPr>
        <p:grpSpPr>
          <a:xfrm>
            <a:off x="2350378" y="2995362"/>
            <a:ext cx="7552228" cy="736601"/>
            <a:chOff x="0" y="0"/>
            <a:chExt cx="7552226" cy="736600"/>
          </a:xfrm>
        </p:grpSpPr>
        <p:sp>
          <p:nvSpPr>
            <p:cNvPr id="691" name="Shape 691"/>
            <p:cNvSpPr/>
            <p:nvPr/>
          </p:nvSpPr>
          <p:spPr>
            <a:xfrm>
              <a:off x="0" y="50799"/>
              <a:ext cx="635000" cy="635001"/>
            </a:xfrm>
            <a:prstGeom prst="ellipse">
              <a:avLst/>
            </a:prstGeom>
            <a:solidFill>
              <a:srgbClr val="00BE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DEF"/>
                  </a:solidFill>
                  <a:effectLst>
                    <a:outerShdw blurRad="25400" dist="12700" dir="16200000" rotWithShape="0">
                      <a:srgbClr val="000000">
                        <a:alpha val="4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1494326" y="0"/>
              <a:ext cx="6057901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r>
                <a:t>调试、路由、数据管理、组件</a:t>
              </a:r>
            </a:p>
          </p:txBody>
        </p:sp>
      </p:grpSp>
      <p:grpSp>
        <p:nvGrpSpPr>
          <p:cNvPr id="696" name="Group 696"/>
          <p:cNvGrpSpPr/>
          <p:nvPr/>
        </p:nvGrpSpPr>
        <p:grpSpPr>
          <a:xfrm>
            <a:off x="2350378" y="4508500"/>
            <a:ext cx="6637828" cy="736601"/>
            <a:chOff x="0" y="0"/>
            <a:chExt cx="6637826" cy="736600"/>
          </a:xfrm>
        </p:grpSpPr>
        <p:sp>
          <p:nvSpPr>
            <p:cNvPr id="694" name="Shape 694"/>
            <p:cNvSpPr/>
            <p:nvPr/>
          </p:nvSpPr>
          <p:spPr>
            <a:xfrm>
              <a:off x="0" y="50799"/>
              <a:ext cx="635000" cy="635001"/>
            </a:xfrm>
            <a:prstGeom prst="ellipse">
              <a:avLst/>
            </a:prstGeom>
            <a:solidFill>
              <a:srgbClr val="00BE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DEF"/>
                  </a:solidFill>
                  <a:effectLst>
                    <a:outerShdw blurRad="25400" dist="12700" dir="16200000" rotWithShape="0">
                      <a:srgbClr val="000000">
                        <a:alpha val="4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1494326" y="0"/>
              <a:ext cx="5143501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r>
                <a:t>动画、手势、缓存、支付</a:t>
              </a:r>
            </a:p>
          </p:txBody>
        </p:sp>
      </p:grpSp>
      <p:grpSp>
        <p:nvGrpSpPr>
          <p:cNvPr id="699" name="Group 699"/>
          <p:cNvGrpSpPr/>
          <p:nvPr/>
        </p:nvGrpSpPr>
        <p:grpSpPr>
          <a:xfrm>
            <a:off x="2350378" y="6021637"/>
            <a:ext cx="8923828" cy="736601"/>
            <a:chOff x="0" y="0"/>
            <a:chExt cx="8923826" cy="736600"/>
          </a:xfrm>
        </p:grpSpPr>
        <p:sp>
          <p:nvSpPr>
            <p:cNvPr id="697" name="Shape 697"/>
            <p:cNvSpPr/>
            <p:nvPr/>
          </p:nvSpPr>
          <p:spPr>
            <a:xfrm>
              <a:off x="0" y="50799"/>
              <a:ext cx="635000" cy="635001"/>
            </a:xfrm>
            <a:prstGeom prst="ellipse">
              <a:avLst/>
            </a:prstGeom>
            <a:solidFill>
              <a:srgbClr val="00BE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DEF"/>
                  </a:solidFill>
                  <a:effectLst>
                    <a:outerShdw blurRad="25400" dist="12700" dir="16200000" rotWithShape="0">
                      <a:srgbClr val="000000">
                        <a:alpha val="4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1494326" y="0"/>
              <a:ext cx="7429501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r>
                <a:t>推送、异常监控、热更新、性能优化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2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/>
          <p:nvPr/>
        </p:nvSpPr>
        <p:spPr>
          <a:xfrm>
            <a:off x="14066970" y="11280231"/>
            <a:ext cx="1398316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800">
                <a:solidFill>
                  <a:srgbClr val="F9F8F1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 苑永志</a:t>
            </a:r>
          </a:p>
        </p:txBody>
      </p:sp>
      <p:sp>
        <p:nvSpPr>
          <p:cNvPr id="704" name="Shape 704"/>
          <p:cNvSpPr/>
          <p:nvPr/>
        </p:nvSpPr>
        <p:spPr>
          <a:xfrm>
            <a:off x="8562339" y="10076905"/>
            <a:ext cx="725932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900" b="1" spc="58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“一切终将过去，一切都将重新开始”</a:t>
            </a:r>
          </a:p>
        </p:txBody>
      </p:sp>
      <p:pic>
        <p:nvPicPr>
          <p:cNvPr id="705" name="pasted-image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2202" y="2997938"/>
            <a:ext cx="3938332" cy="3938332"/>
          </a:xfrm>
          <a:prstGeom prst="rect">
            <a:avLst/>
          </a:prstGeom>
          <a:ln w="12700">
            <a:miter lim="400000"/>
          </a:ln>
        </p:spPr>
      </p:pic>
      <p:sp>
        <p:nvSpPr>
          <p:cNvPr id="706" name="Shape 706"/>
          <p:cNvSpPr/>
          <p:nvPr/>
        </p:nvSpPr>
        <p:spPr>
          <a:xfrm>
            <a:off x="5917043" y="3951006"/>
            <a:ext cx="6615616" cy="3795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24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zh-CN" altLang="en-US" sz="2400" dirty="0" smtClean="0">
                <a:sym typeface="PingFang SC Regular"/>
              </a:rPr>
              <a:t>技术</a:t>
            </a:r>
            <a:r>
              <a:rPr lang="zh-CN" altLang="en-US" sz="2400" dirty="0">
                <a:sym typeface="PingFang SC Regular"/>
              </a:rPr>
              <a:t>涉猎比较广泛，曾在大麦网担任高级</a:t>
            </a:r>
            <a:r>
              <a:rPr lang="en-US" altLang="zh-CN" sz="2400" dirty="0">
                <a:sym typeface="PingFang SC Regular"/>
              </a:rPr>
              <a:t>Java</a:t>
            </a:r>
            <a:r>
              <a:rPr lang="zh-CN" altLang="en-US" sz="2400" dirty="0">
                <a:sym typeface="PingFang SC Regular"/>
              </a:rPr>
              <a:t>研发工程师</a:t>
            </a:r>
            <a:r>
              <a:rPr lang="zh-CN" altLang="en-US" sz="2400" dirty="0" smtClean="0">
                <a:sym typeface="PingFang SC Regular"/>
              </a:rPr>
              <a:t>；</a:t>
            </a:r>
            <a:endParaRPr lang="en-US" altLang="zh-CN" sz="2400" dirty="0" smtClean="0">
              <a:sym typeface="PingFang SC Regular"/>
            </a:endParaRPr>
          </a:p>
          <a:p>
            <a:pPr algn="l">
              <a:defRPr sz="24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endParaRPr lang="en-US" altLang="zh-CN" sz="2400" dirty="0" smtClean="0">
              <a:sym typeface="PingFang SC Regular"/>
            </a:endParaRPr>
          </a:p>
          <a:p>
            <a:pPr algn="l">
              <a:defRPr sz="24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zh-CN" altLang="en-US" sz="2400" dirty="0" smtClean="0">
                <a:sym typeface="PingFang SC Regular"/>
              </a:rPr>
              <a:t>后</a:t>
            </a:r>
            <a:r>
              <a:rPr lang="zh-CN" altLang="en-US" sz="2400" dirty="0">
                <a:sym typeface="PingFang SC Regular"/>
              </a:rPr>
              <a:t>以前端工程师身份加入特赞，基于</a:t>
            </a:r>
            <a:r>
              <a:rPr lang="en-US" altLang="zh-CN" sz="2400" dirty="0">
                <a:sym typeface="PingFang SC Regular"/>
              </a:rPr>
              <a:t>React</a:t>
            </a:r>
            <a:r>
              <a:rPr lang="zh-CN" altLang="en-US" sz="2400" dirty="0">
                <a:sym typeface="PingFang SC Regular"/>
              </a:rPr>
              <a:t>技术栈构建开发前端项目，并使用</a:t>
            </a:r>
            <a:r>
              <a:rPr lang="en-US" altLang="zh-CN" sz="2400" dirty="0" smtClean="0">
                <a:sym typeface="PingFang SC Regular"/>
              </a:rPr>
              <a:t>React</a:t>
            </a:r>
            <a:r>
              <a:rPr lang="en-US" altLang="zh-CN" sz="2400" dirty="0">
                <a:sym typeface="PingFang SC Regular"/>
              </a:rPr>
              <a:t> Native</a:t>
            </a:r>
            <a:r>
              <a:rPr lang="zh-CN" altLang="en-US" sz="2400" dirty="0">
                <a:sym typeface="PingFang SC Regular"/>
              </a:rPr>
              <a:t>开发特赞移动</a:t>
            </a:r>
            <a:r>
              <a:rPr lang="en-US" altLang="zh-CN" sz="2400" dirty="0">
                <a:sym typeface="PingFang SC Regular"/>
              </a:rPr>
              <a:t>APP</a:t>
            </a:r>
            <a:r>
              <a:rPr lang="zh-CN" altLang="en-US" sz="2400" dirty="0" smtClean="0">
                <a:sym typeface="PingFang SC Regular"/>
              </a:rPr>
              <a:t>；</a:t>
            </a:r>
            <a:endParaRPr lang="en-US" altLang="zh-CN" sz="2400" dirty="0" smtClean="0">
              <a:sym typeface="PingFang SC Regular"/>
            </a:endParaRPr>
          </a:p>
          <a:p>
            <a:pPr algn="l">
              <a:defRPr sz="24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endParaRPr lang="en-US" altLang="zh-CN" sz="2400" dirty="0" smtClean="0">
              <a:sym typeface="PingFang SC Regular"/>
            </a:endParaRPr>
          </a:p>
          <a:p>
            <a:pPr algn="l">
              <a:defRPr sz="24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zh-CN" altLang="en-US" sz="2400" dirty="0" smtClean="0">
                <a:sym typeface="PingFang SC Regular"/>
              </a:rPr>
              <a:t>目前</a:t>
            </a:r>
            <a:r>
              <a:rPr lang="zh-CN" altLang="en-US" sz="2400" dirty="0">
                <a:sym typeface="PingFang SC Regular"/>
              </a:rPr>
              <a:t>正在使用</a:t>
            </a:r>
            <a:r>
              <a:rPr lang="en-US" altLang="zh-CN" sz="2400" dirty="0" err="1">
                <a:sym typeface="PingFang SC Regular"/>
              </a:rPr>
              <a:t>Node.js</a:t>
            </a:r>
            <a:r>
              <a:rPr lang="zh-CN" altLang="en-US" sz="2400" dirty="0">
                <a:sym typeface="PingFang SC Regular"/>
              </a:rPr>
              <a:t>开发和维护特赞服务网关，希望</a:t>
            </a:r>
            <a:r>
              <a:rPr lang="en-US" altLang="zh-CN" sz="2400" dirty="0" err="1">
                <a:sym typeface="PingFang SC Regular"/>
              </a:rPr>
              <a:t>Node.js</a:t>
            </a:r>
            <a:r>
              <a:rPr lang="zh-CN" altLang="en-US" sz="2400" dirty="0">
                <a:sym typeface="PingFang SC Regular"/>
              </a:rPr>
              <a:t>能够在更轻量级的微服务架构中发挥重要作用。</a:t>
            </a:r>
            <a:endParaRPr dirty="0"/>
          </a:p>
        </p:txBody>
      </p:sp>
      <p:sp>
        <p:nvSpPr>
          <p:cNvPr id="707" name="Shape 707"/>
          <p:cNvSpPr/>
          <p:nvPr/>
        </p:nvSpPr>
        <p:spPr>
          <a:xfrm>
            <a:off x="5900035" y="2854417"/>
            <a:ext cx="14859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dirty="0"/>
              <a:t>苑永志</a:t>
            </a:r>
          </a:p>
        </p:txBody>
      </p:sp>
      <p:sp>
        <p:nvSpPr>
          <p:cNvPr id="708" name="Shape 708"/>
          <p:cNvSpPr/>
          <p:nvPr/>
        </p:nvSpPr>
        <p:spPr>
          <a:xfrm>
            <a:off x="7820731" y="2986755"/>
            <a:ext cx="256480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4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zh-CN" altLang="en-US" dirty="0"/>
              <a:t>特赞大前端负责人</a:t>
            </a:r>
            <a:endParaRPr dirty="0"/>
          </a:p>
        </p:txBody>
      </p:sp>
      <p:pic>
        <p:nvPicPr>
          <p:cNvPr id="70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5599" y="2891335"/>
            <a:ext cx="4151537" cy="4151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710" name="特赞_logo_白_方-0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014460" y="-162212"/>
            <a:ext cx="2161297" cy="20330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9" grpId="1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2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172"/>
          <p:cNvGrpSpPr/>
          <p:nvPr/>
        </p:nvGrpSpPr>
        <p:grpSpPr>
          <a:xfrm>
            <a:off x="15059128" y="4729617"/>
            <a:ext cx="2049746" cy="2530857"/>
            <a:chOff x="158005" y="0"/>
            <a:chExt cx="2049744" cy="2530855"/>
          </a:xfrm>
        </p:grpSpPr>
        <p:sp>
          <p:nvSpPr>
            <p:cNvPr id="170" name="Shape 170"/>
            <p:cNvSpPr/>
            <p:nvPr/>
          </p:nvSpPr>
          <p:spPr>
            <a:xfrm>
              <a:off x="158005" y="0"/>
              <a:ext cx="2049746" cy="2530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09727" tIns="109727" rIns="109727" bIns="109727" numCol="1" anchor="t">
              <a:spAutoFit/>
            </a:bodyPr>
            <a:lstStyle/>
            <a:p>
              <a:pPr defTabSz="548640">
                <a:defRPr sz="2800" b="1">
                  <a:solidFill>
                    <a:srgbClr val="FFFFFF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2016</a:t>
              </a:r>
            </a:p>
            <a:p>
              <a:pPr defTabSz="548640">
                <a:defRPr sz="2800" b="1">
                  <a:solidFill>
                    <a:srgbClr val="FAFAFA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特赞 / 上海</a:t>
              </a:r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前端工程师</a:t>
              </a:r>
            </a:p>
          </p:txBody>
        </p:sp>
        <p:sp>
          <p:nvSpPr>
            <p:cNvPr id="171" name="Shape 171"/>
            <p:cNvSpPr/>
            <p:nvPr/>
          </p:nvSpPr>
          <p:spPr>
            <a:xfrm>
              <a:off x="1119377" y="812529"/>
              <a:ext cx="127001" cy="127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09727" tIns="109727" rIns="109727" bIns="109727" numCol="1" anchor="ctr">
              <a:noAutofit/>
            </a:bodyPr>
            <a:lstStyle/>
            <a:p>
              <a:pPr defTabSz="469900">
                <a:lnSpc>
                  <a:spcPct val="150000"/>
                </a:lnSpc>
                <a:defRPr sz="5400" b="1" spc="1080">
                  <a:solidFill>
                    <a:srgbClr val="FFFFFF"/>
                  </a:solidFill>
                  <a:uFill>
                    <a:solidFill>
                      <a:srgbClr val="000000"/>
                    </a:solidFill>
                  </a:uFill>
                  <a:latin typeface="华文细黑"/>
                  <a:ea typeface="华文细黑"/>
                  <a:cs typeface="华文细黑"/>
                  <a:sym typeface="华文细黑"/>
                </a:defRPr>
              </a:pPr>
              <a:endParaRPr/>
            </a:p>
          </p:txBody>
        </p:sp>
      </p:grpSp>
      <p:sp>
        <p:nvSpPr>
          <p:cNvPr id="173" name="Shape 173"/>
          <p:cNvSpPr/>
          <p:nvPr/>
        </p:nvSpPr>
        <p:spPr>
          <a:xfrm>
            <a:off x="14066970" y="11280231"/>
            <a:ext cx="1398316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800">
                <a:solidFill>
                  <a:srgbClr val="F9F8F1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 苑永志</a:t>
            </a:r>
          </a:p>
        </p:txBody>
      </p:sp>
      <p:sp>
        <p:nvSpPr>
          <p:cNvPr id="174" name="Shape 174"/>
          <p:cNvSpPr/>
          <p:nvPr/>
        </p:nvSpPr>
        <p:spPr>
          <a:xfrm>
            <a:off x="8562339" y="10076905"/>
            <a:ext cx="725932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900" b="1" spc="58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“一切终将过去，一切都将重新开始”</a:t>
            </a:r>
          </a:p>
        </p:txBody>
      </p:sp>
      <p:grpSp>
        <p:nvGrpSpPr>
          <p:cNvPr id="179" name="Group 179"/>
          <p:cNvGrpSpPr/>
          <p:nvPr/>
        </p:nvGrpSpPr>
        <p:grpSpPr>
          <a:xfrm>
            <a:off x="1532557" y="2031958"/>
            <a:ext cx="9672361" cy="956537"/>
            <a:chOff x="-38099" y="-38100"/>
            <a:chExt cx="9672359" cy="956535"/>
          </a:xfrm>
        </p:grpSpPr>
        <p:grpSp>
          <p:nvGrpSpPr>
            <p:cNvPr id="177" name="Group 177"/>
            <p:cNvGrpSpPr/>
            <p:nvPr/>
          </p:nvGrpSpPr>
          <p:grpSpPr>
            <a:xfrm>
              <a:off x="-38100" y="-38101"/>
              <a:ext cx="2987046" cy="956537"/>
              <a:chOff x="0" y="0"/>
              <a:chExt cx="2987045" cy="956535"/>
            </a:xfrm>
          </p:grpSpPr>
          <p:sp>
            <p:nvSpPr>
              <p:cNvPr id="176" name="Shape 176"/>
              <p:cNvSpPr/>
              <p:nvPr/>
            </p:nvSpPr>
            <p:spPr>
              <a:xfrm>
                <a:off x="38100" y="38100"/>
                <a:ext cx="2910846" cy="8803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>
                    <a:solidFill>
                      <a:srgbClr val="FFFFFF"/>
                    </a:solidFill>
                    <a:latin typeface="PingFang SC Semibold"/>
                    <a:ea typeface="PingFang SC Semibold"/>
                    <a:cs typeface="PingFang SC Semibold"/>
                    <a:sym typeface="PingFang SC Semibold"/>
                  </a:defRPr>
                </a:lvl1pPr>
              </a:lstStyle>
              <a:p>
                <a:r>
                  <a:t>使用前</a:t>
                </a:r>
              </a:p>
            </p:txBody>
          </p:sp>
          <p:pic>
            <p:nvPicPr>
              <p:cNvPr id="175" name="图片 174"/>
              <p:cNvPicPr>
                <a:picLocks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-1"/>
                <a:ext cx="2987046" cy="956537"/>
              </a:xfrm>
              <a:prstGeom prst="rect">
                <a:avLst/>
              </a:prstGeom>
              <a:effectLst/>
            </p:spPr>
          </p:pic>
        </p:grpSp>
        <p:sp>
          <p:nvSpPr>
            <p:cNvPr id="178" name="Shape 178"/>
            <p:cNvSpPr/>
            <p:nvPr/>
          </p:nvSpPr>
          <p:spPr>
            <a:xfrm>
              <a:off x="3423959" y="103617"/>
              <a:ext cx="6210301" cy="673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3200">
                  <a:solidFill>
                    <a:srgbClr val="FFFFFF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t>调试、路由、数据管理、组件选型</a:t>
              </a:r>
            </a:p>
          </p:txBody>
        </p:sp>
      </p:grpSp>
      <p:grpSp>
        <p:nvGrpSpPr>
          <p:cNvPr id="185" name="Group 185"/>
          <p:cNvGrpSpPr/>
          <p:nvPr/>
        </p:nvGrpSpPr>
        <p:grpSpPr>
          <a:xfrm>
            <a:off x="1532557" y="3077053"/>
            <a:ext cx="8046761" cy="1989286"/>
            <a:chOff x="-38099" y="0"/>
            <a:chExt cx="8046759" cy="1989285"/>
          </a:xfrm>
        </p:grpSpPr>
        <p:sp>
          <p:nvSpPr>
            <p:cNvPr id="180" name="Shape 180"/>
            <p:cNvSpPr/>
            <p:nvPr/>
          </p:nvSpPr>
          <p:spPr>
            <a:xfrm>
              <a:off x="3423959" y="1174467"/>
              <a:ext cx="4584701" cy="673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3200">
                  <a:solidFill>
                    <a:srgbClr val="FFFFFF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t>动画、缓存、手势、支付</a:t>
              </a:r>
            </a:p>
          </p:txBody>
        </p:sp>
        <p:grpSp>
          <p:nvGrpSpPr>
            <p:cNvPr id="183" name="Group 183"/>
            <p:cNvGrpSpPr/>
            <p:nvPr/>
          </p:nvGrpSpPr>
          <p:grpSpPr>
            <a:xfrm>
              <a:off x="-38100" y="1032749"/>
              <a:ext cx="2987046" cy="956537"/>
              <a:chOff x="0" y="0"/>
              <a:chExt cx="2987045" cy="956535"/>
            </a:xfrm>
          </p:grpSpPr>
          <p:sp>
            <p:nvSpPr>
              <p:cNvPr id="182" name="Shape 182"/>
              <p:cNvSpPr/>
              <p:nvPr/>
            </p:nvSpPr>
            <p:spPr>
              <a:xfrm>
                <a:off x="38100" y="38100"/>
                <a:ext cx="2910846" cy="8803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>
                    <a:solidFill>
                      <a:srgbClr val="FFFFFF"/>
                    </a:solidFill>
                    <a:latin typeface="PingFang SC Semibold"/>
                    <a:ea typeface="PingFang SC Semibold"/>
                    <a:cs typeface="PingFang SC Semibold"/>
                    <a:sym typeface="PingFang SC Semibold"/>
                  </a:defRPr>
                </a:lvl1pPr>
              </a:lstStyle>
              <a:p>
                <a:r>
                  <a:t>使用中</a:t>
                </a:r>
              </a:p>
            </p:txBody>
          </p:sp>
          <p:pic>
            <p:nvPicPr>
              <p:cNvPr id="181" name="图片 180"/>
              <p:cNvPicPr>
                <a:picLocks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-1"/>
                <a:ext cx="2987046" cy="956537"/>
              </a:xfrm>
              <a:prstGeom prst="rect">
                <a:avLst/>
              </a:prstGeom>
              <a:effectLst/>
            </p:spPr>
          </p:pic>
        </p:grpSp>
        <p:sp>
          <p:nvSpPr>
            <p:cNvPr id="184" name="Shape 184"/>
            <p:cNvSpPr/>
            <p:nvPr/>
          </p:nvSpPr>
          <p:spPr>
            <a:xfrm rot="5363571">
              <a:off x="984555" y="199482"/>
              <a:ext cx="939491" cy="546262"/>
            </a:xfrm>
            <a:prstGeom prst="rightArrow">
              <a:avLst>
                <a:gd name="adj1" fmla="val 35751"/>
                <a:gd name="adj2" fmla="val 66612"/>
              </a:avLst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DEF"/>
                  </a:solidFill>
                  <a:effectLst>
                    <a:outerShdw blurRad="25400" dist="12700" dir="16200000" rotWithShape="0">
                      <a:srgbClr val="000000">
                        <a:alpha val="4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91" name="Group 191"/>
          <p:cNvGrpSpPr/>
          <p:nvPr/>
        </p:nvGrpSpPr>
        <p:grpSpPr>
          <a:xfrm>
            <a:off x="1532557" y="5154897"/>
            <a:ext cx="10078761" cy="1989287"/>
            <a:chOff x="-38099" y="0"/>
            <a:chExt cx="10078759" cy="1989286"/>
          </a:xfrm>
        </p:grpSpPr>
        <p:sp>
          <p:nvSpPr>
            <p:cNvPr id="186" name="Shape 186"/>
            <p:cNvSpPr/>
            <p:nvPr/>
          </p:nvSpPr>
          <p:spPr>
            <a:xfrm>
              <a:off x="3423959" y="1174467"/>
              <a:ext cx="6616701" cy="673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3200">
                  <a:solidFill>
                    <a:srgbClr val="FFFFFF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r>
                <a:t>推送、异常监控、热更新、性能优化</a:t>
              </a:r>
            </a:p>
          </p:txBody>
        </p:sp>
        <p:grpSp>
          <p:nvGrpSpPr>
            <p:cNvPr id="189" name="Group 189"/>
            <p:cNvGrpSpPr/>
            <p:nvPr/>
          </p:nvGrpSpPr>
          <p:grpSpPr>
            <a:xfrm>
              <a:off x="-38100" y="1032750"/>
              <a:ext cx="2987046" cy="956537"/>
              <a:chOff x="0" y="0"/>
              <a:chExt cx="2987045" cy="956535"/>
            </a:xfrm>
          </p:grpSpPr>
          <p:sp>
            <p:nvSpPr>
              <p:cNvPr id="188" name="Shape 188"/>
              <p:cNvSpPr/>
              <p:nvPr/>
            </p:nvSpPr>
            <p:spPr>
              <a:xfrm>
                <a:off x="38100" y="38100"/>
                <a:ext cx="2910846" cy="8803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>
                    <a:solidFill>
                      <a:srgbClr val="FFFFFF"/>
                    </a:solidFill>
                    <a:latin typeface="PingFang SC Semibold"/>
                    <a:ea typeface="PingFang SC Semibold"/>
                    <a:cs typeface="PingFang SC Semibold"/>
                    <a:sym typeface="PingFang SC Semibold"/>
                  </a:defRPr>
                </a:lvl1pPr>
              </a:lstStyle>
              <a:p>
                <a:r>
                  <a:t>使用后</a:t>
                </a:r>
              </a:p>
            </p:txBody>
          </p:sp>
          <p:pic>
            <p:nvPicPr>
              <p:cNvPr id="187" name="图片 186"/>
              <p:cNvPicPr>
                <a:picLocks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-1"/>
                <a:ext cx="2987046" cy="956537"/>
              </a:xfrm>
              <a:prstGeom prst="rect">
                <a:avLst/>
              </a:prstGeom>
              <a:effectLst/>
            </p:spPr>
          </p:pic>
        </p:grpSp>
        <p:sp>
          <p:nvSpPr>
            <p:cNvPr id="190" name="Shape 190"/>
            <p:cNvSpPr/>
            <p:nvPr/>
          </p:nvSpPr>
          <p:spPr>
            <a:xfrm rot="5363571">
              <a:off x="984555" y="199482"/>
              <a:ext cx="939491" cy="546262"/>
            </a:xfrm>
            <a:prstGeom prst="rightArrow">
              <a:avLst>
                <a:gd name="adj1" fmla="val 35751"/>
                <a:gd name="adj2" fmla="val 66612"/>
              </a:avLst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DEF"/>
                  </a:solidFill>
                  <a:effectLst>
                    <a:outerShdw blurRad="25400" dist="12700" dir="16200000" rotWithShape="0">
                      <a:srgbClr val="000000">
                        <a:alpha val="40000"/>
                      </a:srgbClr>
                    </a:outerShdw>
                  </a:effectLst>
                </a:defRPr>
              </a:pPr>
              <a:endParaRPr/>
            </a:p>
          </p:txBody>
        </p:sp>
      </p:grpSp>
      <p:pic>
        <p:nvPicPr>
          <p:cNvPr id="192" name="特赞_logo_白_方-0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014460" y="-162212"/>
            <a:ext cx="2161297" cy="20330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1" animBg="1" advAuto="0"/>
      <p:bldP spid="191" grpId="2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2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/>
        </p:nvSpPr>
        <p:spPr>
          <a:xfrm>
            <a:off x="794513" y="816259"/>
            <a:ext cx="14249450" cy="1070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9727" tIns="109727" rIns="109727" bIns="109727">
            <a:spAutoFit/>
          </a:bodyPr>
          <a:lstStyle>
            <a:lvl1pPr algn="l" defTabSz="457200">
              <a:defRPr sz="48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调试</a:t>
            </a:r>
          </a:p>
        </p:txBody>
      </p:sp>
      <p:grpSp>
        <p:nvGrpSpPr>
          <p:cNvPr id="197" name="Group 197"/>
          <p:cNvGrpSpPr/>
          <p:nvPr/>
        </p:nvGrpSpPr>
        <p:grpSpPr>
          <a:xfrm>
            <a:off x="15059128" y="4729617"/>
            <a:ext cx="2049746" cy="2530857"/>
            <a:chOff x="158005" y="0"/>
            <a:chExt cx="2049744" cy="2530855"/>
          </a:xfrm>
        </p:grpSpPr>
        <p:sp>
          <p:nvSpPr>
            <p:cNvPr id="195" name="Shape 195"/>
            <p:cNvSpPr/>
            <p:nvPr/>
          </p:nvSpPr>
          <p:spPr>
            <a:xfrm>
              <a:off x="158005" y="0"/>
              <a:ext cx="2049746" cy="2530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09727" tIns="109727" rIns="109727" bIns="109727" numCol="1" anchor="t">
              <a:spAutoFit/>
            </a:bodyPr>
            <a:lstStyle/>
            <a:p>
              <a:pPr defTabSz="548640">
                <a:defRPr sz="2800" b="1">
                  <a:solidFill>
                    <a:srgbClr val="FFFFFF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2016</a:t>
              </a:r>
            </a:p>
            <a:p>
              <a:pPr defTabSz="548640">
                <a:defRPr sz="2800" b="1">
                  <a:solidFill>
                    <a:srgbClr val="FAFAFA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特赞 / 上海</a:t>
              </a:r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前端工程师</a:t>
              </a:r>
            </a:p>
          </p:txBody>
        </p:sp>
        <p:sp>
          <p:nvSpPr>
            <p:cNvPr id="196" name="Shape 196"/>
            <p:cNvSpPr/>
            <p:nvPr/>
          </p:nvSpPr>
          <p:spPr>
            <a:xfrm>
              <a:off x="1119377" y="812529"/>
              <a:ext cx="127001" cy="127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09727" tIns="109727" rIns="109727" bIns="109727" numCol="1" anchor="ctr">
              <a:noAutofit/>
            </a:bodyPr>
            <a:lstStyle/>
            <a:p>
              <a:pPr defTabSz="469900">
                <a:lnSpc>
                  <a:spcPct val="150000"/>
                </a:lnSpc>
                <a:defRPr sz="5400" b="1" spc="1080">
                  <a:solidFill>
                    <a:srgbClr val="FFFFFF"/>
                  </a:solidFill>
                  <a:uFill>
                    <a:solidFill>
                      <a:srgbClr val="000000"/>
                    </a:solidFill>
                  </a:uFill>
                  <a:latin typeface="华文细黑"/>
                  <a:ea typeface="华文细黑"/>
                  <a:cs typeface="华文细黑"/>
                  <a:sym typeface="华文细黑"/>
                </a:defRPr>
              </a:pPr>
              <a:endParaRPr/>
            </a:p>
          </p:txBody>
        </p:sp>
      </p:grpSp>
      <p:sp>
        <p:nvSpPr>
          <p:cNvPr id="198" name="Shape 198"/>
          <p:cNvSpPr/>
          <p:nvPr/>
        </p:nvSpPr>
        <p:spPr>
          <a:xfrm>
            <a:off x="14066970" y="11280231"/>
            <a:ext cx="1398316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800">
                <a:solidFill>
                  <a:srgbClr val="F9F8F1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 苑永志</a:t>
            </a:r>
          </a:p>
        </p:txBody>
      </p:sp>
      <p:sp>
        <p:nvSpPr>
          <p:cNvPr id="199" name="Shape 199"/>
          <p:cNvSpPr/>
          <p:nvPr/>
        </p:nvSpPr>
        <p:spPr>
          <a:xfrm>
            <a:off x="8562339" y="10076905"/>
            <a:ext cx="725932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900" b="1" spc="58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“一切终将过去，一切都将重新开始”</a:t>
            </a:r>
          </a:p>
        </p:txBody>
      </p:sp>
      <p:sp>
        <p:nvSpPr>
          <p:cNvPr id="200" name="Shape 200"/>
          <p:cNvSpPr/>
          <p:nvPr/>
        </p:nvSpPr>
        <p:spPr>
          <a:xfrm>
            <a:off x="957910" y="1806217"/>
            <a:ext cx="1196336" cy="1"/>
          </a:xfrm>
          <a:prstGeom prst="line">
            <a:avLst/>
          </a:prstGeom>
          <a:ln w="38100">
            <a:solidFill>
              <a:srgbClr val="3EE5C6"/>
            </a:solidFill>
          </a:ln>
        </p:spPr>
        <p:txBody>
          <a:bodyPr lIns="109727" tIns="109727" rIns="109727" bIns="109727"/>
          <a:lstStyle/>
          <a:p>
            <a:pPr algn="r" defTabSz="457200">
              <a:lnSpc>
                <a:spcPct val="120000"/>
              </a:lnSpc>
              <a:defRPr sz="7600" spc="1520">
                <a:solidFill>
                  <a:srgbClr val="535353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endParaRPr/>
          </a:p>
        </p:txBody>
      </p:sp>
      <p:pic>
        <p:nvPicPr>
          <p:cNvPr id="20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09221" y="2412974"/>
            <a:ext cx="7620001" cy="406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Shape 202"/>
          <p:cNvSpPr/>
          <p:nvPr/>
        </p:nvSpPr>
        <p:spPr>
          <a:xfrm>
            <a:off x="3057658" y="7003333"/>
            <a:ext cx="7323126" cy="152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17999"/>
              </a:lnSpc>
              <a:defRPr sz="2400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坑1：必须在第一次reload之后才能进行断点调试</a:t>
            </a:r>
          </a:p>
          <a:p>
            <a:pPr algn="l" defTabSz="457200">
              <a:lnSpc>
                <a:spcPct val="117999"/>
              </a:lnSpc>
              <a:defRPr sz="2400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坑2：必须把chrome调试控制台所在tab放在最前面，</a:t>
            </a:r>
          </a:p>
          <a:p>
            <a:pPr algn="l" defTabSz="457200">
              <a:lnSpc>
                <a:spcPct val="117999"/>
              </a:lnSpc>
              <a:defRPr sz="2400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     否则操作模拟器内的界面将会严重卡顿</a:t>
            </a:r>
          </a:p>
        </p:txBody>
      </p:sp>
      <p:pic>
        <p:nvPicPr>
          <p:cNvPr id="203" name="特赞_logo_白_方-0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014460" y="-162212"/>
            <a:ext cx="2161297" cy="20330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2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/>
        </p:nvSpPr>
        <p:spPr>
          <a:xfrm>
            <a:off x="794513" y="816259"/>
            <a:ext cx="14249450" cy="1070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9727" tIns="109727" rIns="109727" bIns="109727">
            <a:spAutoFit/>
          </a:bodyPr>
          <a:lstStyle>
            <a:lvl1pPr algn="l" defTabSz="457200">
              <a:defRPr sz="48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路由</a:t>
            </a:r>
          </a:p>
        </p:txBody>
      </p:sp>
      <p:sp>
        <p:nvSpPr>
          <p:cNvPr id="208" name="Shape 208"/>
          <p:cNvSpPr/>
          <p:nvPr/>
        </p:nvSpPr>
        <p:spPr>
          <a:xfrm>
            <a:off x="14066970" y="11280231"/>
            <a:ext cx="1398316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800">
                <a:solidFill>
                  <a:srgbClr val="F9F8F1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 苑永志</a:t>
            </a:r>
          </a:p>
        </p:txBody>
      </p:sp>
      <p:sp>
        <p:nvSpPr>
          <p:cNvPr id="209" name="Shape 209"/>
          <p:cNvSpPr/>
          <p:nvPr/>
        </p:nvSpPr>
        <p:spPr>
          <a:xfrm>
            <a:off x="8562339" y="10076905"/>
            <a:ext cx="725932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900" b="1" spc="58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“一切终将过去，一切都将重新开始”</a:t>
            </a:r>
          </a:p>
        </p:txBody>
      </p:sp>
      <p:sp>
        <p:nvSpPr>
          <p:cNvPr id="210" name="Shape 210"/>
          <p:cNvSpPr/>
          <p:nvPr/>
        </p:nvSpPr>
        <p:spPr>
          <a:xfrm>
            <a:off x="957910" y="1806217"/>
            <a:ext cx="1196336" cy="1"/>
          </a:xfrm>
          <a:prstGeom prst="line">
            <a:avLst/>
          </a:prstGeom>
          <a:ln w="38100">
            <a:solidFill>
              <a:srgbClr val="3EE5C6"/>
            </a:solidFill>
          </a:ln>
        </p:spPr>
        <p:txBody>
          <a:bodyPr lIns="109727" tIns="109727" rIns="109727" bIns="109727"/>
          <a:lstStyle/>
          <a:p>
            <a:pPr algn="r" defTabSz="457200">
              <a:lnSpc>
                <a:spcPct val="120000"/>
              </a:lnSpc>
              <a:defRPr sz="7600" spc="1520">
                <a:solidFill>
                  <a:srgbClr val="535353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endParaRPr/>
          </a:p>
        </p:txBody>
      </p:sp>
      <p:sp>
        <p:nvSpPr>
          <p:cNvPr id="211" name="Shape 211"/>
          <p:cNvSpPr/>
          <p:nvPr/>
        </p:nvSpPr>
        <p:spPr>
          <a:xfrm>
            <a:off x="1471896" y="2630336"/>
            <a:ext cx="3460223" cy="431121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DEF"/>
                </a:solidFill>
                <a:effectLst>
                  <a:outerShdw blurRad="25400" dist="12700" dir="16200000" rotWithShape="0">
                    <a:srgbClr val="000000">
                      <a:alpha val="4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2" name="Shape 212"/>
          <p:cNvSpPr/>
          <p:nvPr/>
        </p:nvSpPr>
        <p:spPr>
          <a:xfrm>
            <a:off x="2065330" y="2926248"/>
            <a:ext cx="2273356" cy="781895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DEF"/>
                </a:solidFill>
                <a:effectLst>
                  <a:outerShdw blurRad="25400" dist="12700" dir="162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t>home</a:t>
            </a:r>
          </a:p>
        </p:txBody>
      </p:sp>
      <p:sp>
        <p:nvSpPr>
          <p:cNvPr id="213" name="Shape 213"/>
          <p:cNvSpPr/>
          <p:nvPr/>
        </p:nvSpPr>
        <p:spPr>
          <a:xfrm>
            <a:off x="2065330" y="3924760"/>
            <a:ext cx="2273356" cy="781894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DEF"/>
                </a:solidFill>
                <a:effectLst>
                  <a:outerShdw blurRad="25400" dist="12700" dir="162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t>chatList</a:t>
            </a:r>
          </a:p>
        </p:txBody>
      </p:sp>
      <p:sp>
        <p:nvSpPr>
          <p:cNvPr id="214" name="Shape 214"/>
          <p:cNvSpPr/>
          <p:nvPr/>
        </p:nvSpPr>
        <p:spPr>
          <a:xfrm>
            <a:off x="2065330" y="4923272"/>
            <a:ext cx="2273356" cy="781895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DEF"/>
                </a:solidFill>
                <a:effectLst>
                  <a:outerShdw blurRad="25400" dist="12700" dir="162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t>chatDetail</a:t>
            </a:r>
          </a:p>
        </p:txBody>
      </p:sp>
      <p:sp>
        <p:nvSpPr>
          <p:cNvPr id="215" name="Shape 215"/>
          <p:cNvSpPr/>
          <p:nvPr/>
        </p:nvSpPr>
        <p:spPr>
          <a:xfrm>
            <a:off x="2065330" y="5921785"/>
            <a:ext cx="2273356" cy="781894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DEF"/>
                </a:solidFill>
                <a:effectLst>
                  <a:outerShdw blurRad="25400" dist="12700" dir="162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t>project</a:t>
            </a:r>
          </a:p>
        </p:txBody>
      </p:sp>
      <p:sp>
        <p:nvSpPr>
          <p:cNvPr id="216" name="Shape 216"/>
          <p:cNvSpPr/>
          <p:nvPr/>
        </p:nvSpPr>
        <p:spPr>
          <a:xfrm rot="5374664">
            <a:off x="1986686" y="7293109"/>
            <a:ext cx="766165" cy="633459"/>
          </a:xfrm>
          <a:prstGeom prst="rightArrow">
            <a:avLst>
              <a:gd name="adj1" fmla="val 32000"/>
              <a:gd name="adj2" fmla="val 70496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DEF"/>
                </a:solidFill>
                <a:effectLst>
                  <a:outerShdw blurRad="25400" dist="12700" dir="16200000" rotWithShape="0">
                    <a:srgbClr val="000000">
                      <a:alpha val="4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3366774" y="8030539"/>
            <a:ext cx="112469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push</a:t>
            </a:r>
          </a:p>
        </p:txBody>
      </p:sp>
      <p:sp>
        <p:nvSpPr>
          <p:cNvPr id="218" name="Shape 218"/>
          <p:cNvSpPr/>
          <p:nvPr/>
        </p:nvSpPr>
        <p:spPr>
          <a:xfrm rot="16211179">
            <a:off x="3546246" y="7293109"/>
            <a:ext cx="766165" cy="633459"/>
          </a:xfrm>
          <a:prstGeom prst="rightArrow">
            <a:avLst>
              <a:gd name="adj1" fmla="val 32000"/>
              <a:gd name="adj2" fmla="val 70496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DEF"/>
                </a:solidFill>
                <a:effectLst>
                  <a:outerShdw blurRad="25400" dist="12700" dir="16200000" rotWithShape="0">
                    <a:srgbClr val="000000">
                      <a:alpha val="4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9" name="Shape 219"/>
          <p:cNvSpPr/>
          <p:nvPr/>
        </p:nvSpPr>
        <p:spPr>
          <a:xfrm>
            <a:off x="1912547" y="8030539"/>
            <a:ext cx="91350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pop</a:t>
            </a:r>
          </a:p>
        </p:txBody>
      </p:sp>
      <p:grpSp>
        <p:nvGrpSpPr>
          <p:cNvPr id="225" name="Group 225"/>
          <p:cNvGrpSpPr/>
          <p:nvPr/>
        </p:nvGrpSpPr>
        <p:grpSpPr>
          <a:xfrm>
            <a:off x="7505512" y="2647918"/>
            <a:ext cx="4767363" cy="4457764"/>
            <a:chOff x="0" y="0"/>
            <a:chExt cx="4767361" cy="4457762"/>
          </a:xfrm>
        </p:grpSpPr>
        <p:sp>
          <p:nvSpPr>
            <p:cNvPr id="220" name="Shape 220"/>
            <p:cNvSpPr/>
            <p:nvPr/>
          </p:nvSpPr>
          <p:spPr>
            <a:xfrm>
              <a:off x="0" y="-1"/>
              <a:ext cx="2262138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>
                  <a:solidFill>
                    <a:srgbClr val="FFFFFF"/>
                  </a:solidFill>
                </a:defRPr>
              </a:pPr>
              <a:r>
                <a:rPr sz="3200">
                  <a:latin typeface="Zapf Dingbats"/>
                  <a:ea typeface="Zapf Dingbats"/>
                  <a:cs typeface="Zapf Dingbats"/>
                  <a:sym typeface="Zapf Dingbats"/>
                </a:rPr>
                <a:t>✧ </a:t>
              </a:r>
              <a:r>
                <a:t>popN(2)</a:t>
              </a:r>
            </a:p>
          </p:txBody>
        </p:sp>
        <p:sp>
          <p:nvSpPr>
            <p:cNvPr id="221" name="Shape 221"/>
            <p:cNvSpPr/>
            <p:nvPr/>
          </p:nvSpPr>
          <p:spPr>
            <a:xfrm>
              <a:off x="0" y="3746562"/>
              <a:ext cx="3550916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>
                  <a:solidFill>
                    <a:srgbClr val="FFFFFF"/>
                  </a:solidFill>
                </a:defRPr>
              </a:pPr>
              <a:r>
                <a:rPr sz="3200">
                  <a:latin typeface="Zapf Dingbats"/>
                  <a:ea typeface="Zapf Dingbats"/>
                  <a:cs typeface="Zapf Dingbats"/>
                  <a:sym typeface="Zapf Dingbats"/>
                </a:rPr>
                <a:t>✧ </a:t>
              </a:r>
              <a:r>
                <a:t>replace(router)</a:t>
              </a:r>
            </a:p>
          </p:txBody>
        </p:sp>
        <p:sp>
          <p:nvSpPr>
            <p:cNvPr id="222" name="Shape 222"/>
            <p:cNvSpPr/>
            <p:nvPr/>
          </p:nvSpPr>
          <p:spPr>
            <a:xfrm>
              <a:off x="0" y="936640"/>
              <a:ext cx="4767362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>
                  <a:solidFill>
                    <a:srgbClr val="FFFFFF"/>
                  </a:solidFill>
                </a:defRPr>
              </a:pPr>
              <a:r>
                <a:rPr sz="3200">
                  <a:latin typeface="Zapf Dingbats"/>
                  <a:ea typeface="Zapf Dingbats"/>
                  <a:cs typeface="Zapf Dingbats"/>
                  <a:sym typeface="Zapf Dingbats"/>
                </a:rPr>
                <a:t>✧ </a:t>
              </a:r>
              <a:r>
                <a:t>popToRouter(router)</a:t>
              </a:r>
            </a:p>
          </p:txBody>
        </p:sp>
        <p:sp>
          <p:nvSpPr>
            <p:cNvPr id="223" name="Shape 223"/>
            <p:cNvSpPr/>
            <p:nvPr/>
          </p:nvSpPr>
          <p:spPr>
            <a:xfrm>
              <a:off x="0" y="2809921"/>
              <a:ext cx="3542209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>
                  <a:solidFill>
                    <a:srgbClr val="FFFFFF"/>
                  </a:solidFill>
                </a:defRPr>
              </a:pPr>
              <a:r>
                <a:rPr sz="3200">
                  <a:latin typeface="Zapf Dingbats"/>
                  <a:ea typeface="Zapf Dingbats"/>
                  <a:cs typeface="Zapf Dingbats"/>
                  <a:sym typeface="Zapf Dingbats"/>
                </a:rPr>
                <a:t>✧ </a:t>
              </a:r>
              <a:r>
                <a:t>resetTo(router)</a:t>
              </a:r>
            </a:p>
          </p:txBody>
        </p:sp>
        <p:sp>
          <p:nvSpPr>
            <p:cNvPr id="224" name="Shape 224"/>
            <p:cNvSpPr/>
            <p:nvPr/>
          </p:nvSpPr>
          <p:spPr>
            <a:xfrm>
              <a:off x="0" y="1873281"/>
              <a:ext cx="2903960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>
                  <a:solidFill>
                    <a:srgbClr val="FFFFFF"/>
                  </a:solidFill>
                </a:defRPr>
              </a:pPr>
              <a:r>
                <a:rPr sz="3200">
                  <a:latin typeface="Zapf Dingbats"/>
                  <a:ea typeface="Zapf Dingbats"/>
                  <a:cs typeface="Zapf Dingbats"/>
                  <a:sym typeface="Zapf Dingbats"/>
                </a:rPr>
                <a:t>✧ </a:t>
              </a:r>
              <a:r>
                <a:t>popToTop()</a:t>
              </a:r>
            </a:p>
          </p:txBody>
        </p:sp>
      </p:grpSp>
      <p:pic>
        <p:nvPicPr>
          <p:cNvPr id="226" name="图片 225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0800000">
            <a:off x="4572474" y="3240463"/>
            <a:ext cx="913508" cy="50801"/>
          </a:xfrm>
          <a:prstGeom prst="rect">
            <a:avLst/>
          </a:prstGeom>
        </p:spPr>
      </p:pic>
      <p:sp>
        <p:nvSpPr>
          <p:cNvPr id="228" name="Shape 228"/>
          <p:cNvSpPr/>
          <p:nvPr/>
        </p:nvSpPr>
        <p:spPr>
          <a:xfrm>
            <a:off x="5635787" y="2872164"/>
            <a:ext cx="787822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top</a:t>
            </a:r>
          </a:p>
        </p:txBody>
      </p:sp>
      <p:pic>
        <p:nvPicPr>
          <p:cNvPr id="229" name="特赞_logo_白_方-0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014460" y="-162212"/>
            <a:ext cx="2161297" cy="20330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2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/>
        </p:nvSpPr>
        <p:spPr>
          <a:xfrm>
            <a:off x="794513" y="816259"/>
            <a:ext cx="14249450" cy="1070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9727" tIns="109727" rIns="109727" bIns="109727">
            <a:spAutoFit/>
          </a:bodyPr>
          <a:lstStyle>
            <a:lvl1pPr algn="l" defTabSz="457200">
              <a:defRPr sz="48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路由</a:t>
            </a:r>
          </a:p>
        </p:txBody>
      </p:sp>
      <p:grpSp>
        <p:nvGrpSpPr>
          <p:cNvPr id="236" name="Group 236"/>
          <p:cNvGrpSpPr/>
          <p:nvPr/>
        </p:nvGrpSpPr>
        <p:grpSpPr>
          <a:xfrm>
            <a:off x="15059128" y="4729617"/>
            <a:ext cx="2049746" cy="2530857"/>
            <a:chOff x="158005" y="0"/>
            <a:chExt cx="2049744" cy="2530855"/>
          </a:xfrm>
        </p:grpSpPr>
        <p:sp>
          <p:nvSpPr>
            <p:cNvPr id="234" name="Shape 234"/>
            <p:cNvSpPr/>
            <p:nvPr/>
          </p:nvSpPr>
          <p:spPr>
            <a:xfrm>
              <a:off x="158005" y="0"/>
              <a:ext cx="2049746" cy="2530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09727" tIns="109727" rIns="109727" bIns="109727" numCol="1" anchor="t">
              <a:spAutoFit/>
            </a:bodyPr>
            <a:lstStyle/>
            <a:p>
              <a:pPr defTabSz="548640">
                <a:defRPr sz="2800" b="1">
                  <a:solidFill>
                    <a:srgbClr val="FFFFFF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2016</a:t>
              </a:r>
            </a:p>
            <a:p>
              <a:pPr defTabSz="548640">
                <a:defRPr sz="2800" b="1">
                  <a:solidFill>
                    <a:srgbClr val="FAFAFA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特赞 / 上海</a:t>
              </a:r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前端工程师</a:t>
              </a:r>
            </a:p>
          </p:txBody>
        </p:sp>
        <p:sp>
          <p:nvSpPr>
            <p:cNvPr id="235" name="Shape 235"/>
            <p:cNvSpPr/>
            <p:nvPr/>
          </p:nvSpPr>
          <p:spPr>
            <a:xfrm>
              <a:off x="1119377" y="812529"/>
              <a:ext cx="127001" cy="127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09727" tIns="109727" rIns="109727" bIns="109727" numCol="1" anchor="ctr">
              <a:noAutofit/>
            </a:bodyPr>
            <a:lstStyle/>
            <a:p>
              <a:pPr defTabSz="469900">
                <a:lnSpc>
                  <a:spcPct val="150000"/>
                </a:lnSpc>
                <a:defRPr sz="5400" b="1" spc="1080">
                  <a:solidFill>
                    <a:srgbClr val="FFFFFF"/>
                  </a:solidFill>
                  <a:uFill>
                    <a:solidFill>
                      <a:srgbClr val="000000"/>
                    </a:solidFill>
                  </a:uFill>
                  <a:latin typeface="华文细黑"/>
                  <a:ea typeface="华文细黑"/>
                  <a:cs typeface="华文细黑"/>
                  <a:sym typeface="华文细黑"/>
                </a:defRPr>
              </a:pPr>
              <a:endParaRPr/>
            </a:p>
          </p:txBody>
        </p:sp>
      </p:grpSp>
      <p:sp>
        <p:nvSpPr>
          <p:cNvPr id="237" name="Shape 237"/>
          <p:cNvSpPr/>
          <p:nvPr/>
        </p:nvSpPr>
        <p:spPr>
          <a:xfrm>
            <a:off x="14066970" y="11280231"/>
            <a:ext cx="1398316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800">
                <a:solidFill>
                  <a:srgbClr val="F9F8F1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 苑永志</a:t>
            </a:r>
          </a:p>
        </p:txBody>
      </p:sp>
      <p:sp>
        <p:nvSpPr>
          <p:cNvPr id="238" name="Shape 238"/>
          <p:cNvSpPr/>
          <p:nvPr/>
        </p:nvSpPr>
        <p:spPr>
          <a:xfrm>
            <a:off x="8562339" y="10076905"/>
            <a:ext cx="725932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900" b="1" spc="58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“一切终将过去，一切都将重新开始”</a:t>
            </a:r>
          </a:p>
        </p:txBody>
      </p:sp>
      <p:sp>
        <p:nvSpPr>
          <p:cNvPr id="239" name="Shape 239"/>
          <p:cNvSpPr/>
          <p:nvPr/>
        </p:nvSpPr>
        <p:spPr>
          <a:xfrm>
            <a:off x="957910" y="1806217"/>
            <a:ext cx="1196336" cy="1"/>
          </a:xfrm>
          <a:prstGeom prst="line">
            <a:avLst/>
          </a:prstGeom>
          <a:ln w="38100">
            <a:solidFill>
              <a:srgbClr val="3EE5C6"/>
            </a:solidFill>
          </a:ln>
        </p:spPr>
        <p:txBody>
          <a:bodyPr lIns="109727" tIns="109727" rIns="109727" bIns="109727"/>
          <a:lstStyle/>
          <a:p>
            <a:pPr algn="r" defTabSz="457200">
              <a:lnSpc>
                <a:spcPct val="120000"/>
              </a:lnSpc>
              <a:defRPr sz="7600" spc="1520">
                <a:solidFill>
                  <a:srgbClr val="535353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endParaRPr/>
          </a:p>
        </p:txBody>
      </p:sp>
      <p:pic>
        <p:nvPicPr>
          <p:cNvPr id="24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1861" y="3032102"/>
            <a:ext cx="12481078" cy="45082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特赞_logo_白_方-0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014460" y="-162212"/>
            <a:ext cx="2161297" cy="20330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2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roup 247"/>
          <p:cNvGrpSpPr/>
          <p:nvPr/>
        </p:nvGrpSpPr>
        <p:grpSpPr>
          <a:xfrm>
            <a:off x="15059128" y="4729617"/>
            <a:ext cx="2049746" cy="2530857"/>
            <a:chOff x="158005" y="0"/>
            <a:chExt cx="2049744" cy="2530855"/>
          </a:xfrm>
        </p:grpSpPr>
        <p:sp>
          <p:nvSpPr>
            <p:cNvPr id="245" name="Shape 245"/>
            <p:cNvSpPr/>
            <p:nvPr/>
          </p:nvSpPr>
          <p:spPr>
            <a:xfrm>
              <a:off x="158005" y="0"/>
              <a:ext cx="2049746" cy="2530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09727" tIns="109727" rIns="109727" bIns="109727" numCol="1" anchor="t">
              <a:spAutoFit/>
            </a:bodyPr>
            <a:lstStyle/>
            <a:p>
              <a:pPr defTabSz="548640">
                <a:defRPr sz="2800" b="1">
                  <a:solidFill>
                    <a:srgbClr val="FFFFFF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2016</a:t>
              </a:r>
            </a:p>
            <a:p>
              <a:pPr defTabSz="548640">
                <a:defRPr sz="2800" b="1">
                  <a:solidFill>
                    <a:srgbClr val="FAFAFA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特赞 / 上海</a:t>
              </a:r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defTabSz="457200">
                <a:defRPr sz="2800" b="1" i="1">
                  <a:solidFill>
                    <a:srgbClr val="F9F8F1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前端工程师</a:t>
              </a:r>
            </a:p>
          </p:txBody>
        </p:sp>
        <p:sp>
          <p:nvSpPr>
            <p:cNvPr id="246" name="Shape 246"/>
            <p:cNvSpPr/>
            <p:nvPr/>
          </p:nvSpPr>
          <p:spPr>
            <a:xfrm>
              <a:off x="1119377" y="812529"/>
              <a:ext cx="127001" cy="127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09727" tIns="109727" rIns="109727" bIns="109727" numCol="1" anchor="ctr">
              <a:noAutofit/>
            </a:bodyPr>
            <a:lstStyle/>
            <a:p>
              <a:pPr defTabSz="469900">
                <a:lnSpc>
                  <a:spcPct val="150000"/>
                </a:lnSpc>
                <a:defRPr sz="5400" b="1" spc="1080">
                  <a:solidFill>
                    <a:srgbClr val="FFFFFF"/>
                  </a:solidFill>
                  <a:uFill>
                    <a:solidFill>
                      <a:srgbClr val="000000"/>
                    </a:solidFill>
                  </a:uFill>
                  <a:latin typeface="华文细黑"/>
                  <a:ea typeface="华文细黑"/>
                  <a:cs typeface="华文细黑"/>
                  <a:sym typeface="华文细黑"/>
                </a:defRPr>
              </a:pPr>
              <a:endParaRPr/>
            </a:p>
          </p:txBody>
        </p:sp>
      </p:grpSp>
      <p:sp>
        <p:nvSpPr>
          <p:cNvPr id="248" name="Shape 248"/>
          <p:cNvSpPr/>
          <p:nvPr/>
        </p:nvSpPr>
        <p:spPr>
          <a:xfrm>
            <a:off x="14066970" y="11280231"/>
            <a:ext cx="1398316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800">
                <a:solidFill>
                  <a:srgbClr val="F9F8F1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 苑永志</a:t>
            </a:r>
          </a:p>
        </p:txBody>
      </p:sp>
      <p:sp>
        <p:nvSpPr>
          <p:cNvPr id="249" name="Shape 249"/>
          <p:cNvSpPr/>
          <p:nvPr/>
        </p:nvSpPr>
        <p:spPr>
          <a:xfrm>
            <a:off x="8562339" y="10076905"/>
            <a:ext cx="725932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900" b="1" spc="58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“一切终将过去，一切都将重新开始”</a:t>
            </a:r>
          </a:p>
        </p:txBody>
      </p:sp>
      <p:sp>
        <p:nvSpPr>
          <p:cNvPr id="250" name="Shape 250"/>
          <p:cNvSpPr/>
          <p:nvPr/>
        </p:nvSpPr>
        <p:spPr>
          <a:xfrm>
            <a:off x="2298712" y="3727652"/>
            <a:ext cx="8407376" cy="952972"/>
          </a:xfrm>
          <a:prstGeom prst="rect">
            <a:avLst/>
          </a:prstGeom>
          <a:ln w="12700">
            <a:miter lim="400000"/>
          </a:ln>
          <a:effectLst>
            <a:outerShdw blurRad="190500" dist="152400" dir="5400000" rotWithShape="0">
              <a:srgbClr val="FFFFFF">
                <a:alpha val="9057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000" b="1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Redux </a:t>
            </a:r>
            <a:r>
              <a:rPr>
                <a:solidFill>
                  <a:srgbClr val="FF2600"/>
                </a:solidFill>
              </a:rPr>
              <a:t>+ AsyncStorage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HardCover">
  <a:themeElements>
    <a:clrScheme name="HardCover">
      <a:dk1>
        <a:srgbClr val="6E603B"/>
      </a:dk1>
      <a:lt1>
        <a:srgbClr val="33446E"/>
      </a:lt1>
      <a:dk2>
        <a:srgbClr val="5C5A52"/>
      </a:dk2>
      <a:lt2>
        <a:srgbClr val="DCDEE0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HardCover">
      <a:majorFont>
        <a:latin typeface="American Typewriter"/>
        <a:ea typeface="American Typewriter"/>
        <a:cs typeface="American Typewriter"/>
      </a:majorFont>
      <a:minorFont>
        <a:latin typeface="American Typewriter"/>
        <a:ea typeface="American Typewriter"/>
        <a:cs typeface="American Typewriter"/>
      </a:minorFont>
    </a:fontScheme>
    <a:fmtScheme name="HardCov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DEF"/>
            </a:solidFill>
            <a:effectLst>
              <a:outerShdw blurRad="25400" dist="12700" dir="16200000" rotWithShape="0">
                <a:srgbClr val="000000">
                  <a:alpha val="40000"/>
                </a:srgbClr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2">
              <a:satOff val="-3676"/>
              <a:lumOff val="-12171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6E603B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HardCover">
  <a:themeElements>
    <a:clrScheme name="HardCover">
      <a:dk1>
        <a:srgbClr val="000000"/>
      </a:dk1>
      <a:lt1>
        <a:srgbClr val="FFFFFF"/>
      </a:lt1>
      <a:dk2>
        <a:srgbClr val="5C5A52"/>
      </a:dk2>
      <a:lt2>
        <a:srgbClr val="DCDEE0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HardCover">
      <a:majorFont>
        <a:latin typeface="American Typewriter"/>
        <a:ea typeface="American Typewriter"/>
        <a:cs typeface="American Typewriter"/>
      </a:majorFont>
      <a:minorFont>
        <a:latin typeface="American Typewriter"/>
        <a:ea typeface="American Typewriter"/>
        <a:cs typeface="American Typewriter"/>
      </a:minorFont>
    </a:fontScheme>
    <a:fmtScheme name="HardCov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DEF"/>
            </a:solidFill>
            <a:effectLst>
              <a:outerShdw blurRad="25400" dist="12700" dir="16200000" rotWithShape="0">
                <a:srgbClr val="000000">
                  <a:alpha val="40000"/>
                </a:srgbClr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2">
              <a:satOff val="-3676"/>
              <a:lumOff val="-12171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6E603B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1476</Words>
  <Application>Microsoft Macintosh PowerPoint</Application>
  <PresentationFormat>自定义</PresentationFormat>
  <Paragraphs>526</Paragraphs>
  <Slides>42</Slides>
  <Notes>41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5" baseType="lpstr">
      <vt:lpstr>American Typewriter</vt:lpstr>
      <vt:lpstr>Apple Color Emoji</vt:lpstr>
      <vt:lpstr>Arial</vt:lpstr>
      <vt:lpstr>Helvetica</vt:lpstr>
      <vt:lpstr>Helvetica Light</vt:lpstr>
      <vt:lpstr>Helvetica Neue</vt:lpstr>
      <vt:lpstr>Palatino</vt:lpstr>
      <vt:lpstr>PingFang SC Regular</vt:lpstr>
      <vt:lpstr>PingFang SC Semibold</vt:lpstr>
      <vt:lpstr>Xingkai SC Bold</vt:lpstr>
      <vt:lpstr>Zapf Dingbats</vt:lpstr>
      <vt:lpstr>华文细黑</vt:lpstr>
      <vt:lpstr>HardCover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苑永志</cp:lastModifiedBy>
  <cp:revision>1</cp:revision>
  <dcterms:modified xsi:type="dcterms:W3CDTF">2017-07-26T13:50:25Z</dcterms:modified>
</cp:coreProperties>
</file>